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5.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autoCompressPictures="0">
  <p:sldMasterIdLst>
    <p:sldMasterId id="2147483967" r:id="rId1"/>
    <p:sldMasterId id="2147483970" r:id="rId2"/>
  </p:sldMasterIdLst>
  <p:notesMasterIdLst>
    <p:notesMasterId r:id="rId45"/>
  </p:notesMasterIdLst>
  <p:handoutMasterIdLst>
    <p:handoutMasterId r:id="rId46"/>
  </p:handoutMasterIdLst>
  <p:sldIdLst>
    <p:sldId id="1998" r:id="rId3"/>
    <p:sldId id="815" r:id="rId4"/>
    <p:sldId id="856" r:id="rId5"/>
    <p:sldId id="800" r:id="rId6"/>
    <p:sldId id="1986" r:id="rId7"/>
    <p:sldId id="1994" r:id="rId8"/>
    <p:sldId id="886" r:id="rId9"/>
    <p:sldId id="826" r:id="rId10"/>
    <p:sldId id="1446" r:id="rId11"/>
    <p:sldId id="1022" r:id="rId12"/>
    <p:sldId id="1996" r:id="rId13"/>
    <p:sldId id="1984" r:id="rId14"/>
    <p:sldId id="1977" r:id="rId15"/>
    <p:sldId id="1987" r:id="rId16"/>
    <p:sldId id="1976" r:id="rId17"/>
    <p:sldId id="1978" r:id="rId18"/>
    <p:sldId id="809" r:id="rId19"/>
    <p:sldId id="881" r:id="rId20"/>
    <p:sldId id="841" r:id="rId21"/>
    <p:sldId id="1991" r:id="rId22"/>
    <p:sldId id="1982" r:id="rId23"/>
    <p:sldId id="1975" r:id="rId24"/>
    <p:sldId id="1995" r:id="rId25"/>
    <p:sldId id="1989" r:id="rId26"/>
    <p:sldId id="1032" r:id="rId27"/>
    <p:sldId id="866" r:id="rId28"/>
    <p:sldId id="1033" r:id="rId29"/>
    <p:sldId id="1990" r:id="rId30"/>
    <p:sldId id="309" r:id="rId31"/>
    <p:sldId id="1433" r:id="rId32"/>
    <p:sldId id="1878" r:id="rId33"/>
    <p:sldId id="1788" r:id="rId34"/>
    <p:sldId id="1883" r:id="rId35"/>
    <p:sldId id="1997" r:id="rId36"/>
    <p:sldId id="1988" r:id="rId37"/>
    <p:sldId id="264" r:id="rId38"/>
    <p:sldId id="333" r:id="rId39"/>
    <p:sldId id="1912" r:id="rId40"/>
    <p:sldId id="327" r:id="rId41"/>
    <p:sldId id="324" r:id="rId42"/>
    <p:sldId id="1992" r:id="rId43"/>
    <p:sldId id="256" r:id="rId44"/>
  </p:sldIdLst>
  <p:sldSz cx="12192000" cy="6858000"/>
  <p:notesSz cx="7315200" cy="9601200"/>
  <p:defaultTextStyle>
    <a:defPPr>
      <a:defRPr lang="en-US"/>
    </a:defPPr>
    <a:lvl1pPr algn="l" rtl="0" eaLnBrk="0" fontAlgn="base" hangingPunct="0">
      <a:spcBef>
        <a:spcPct val="0"/>
      </a:spcBef>
      <a:spcAft>
        <a:spcPct val="0"/>
      </a:spcAft>
      <a:defRPr sz="4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4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4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4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4400" kern="1200">
        <a:solidFill>
          <a:schemeClr val="tx1"/>
        </a:solidFill>
        <a:latin typeface="Times New Roman" pitchFamily="18" charset="0"/>
        <a:ea typeface="+mn-ea"/>
        <a:cs typeface="+mn-cs"/>
      </a:defRPr>
    </a:lvl5pPr>
    <a:lvl6pPr marL="2286000" algn="l" defTabSz="914400" rtl="0" eaLnBrk="1" latinLnBrk="0" hangingPunct="1">
      <a:defRPr sz="4400" kern="1200">
        <a:solidFill>
          <a:schemeClr val="tx1"/>
        </a:solidFill>
        <a:latin typeface="Times New Roman" pitchFamily="18" charset="0"/>
        <a:ea typeface="+mn-ea"/>
        <a:cs typeface="+mn-cs"/>
      </a:defRPr>
    </a:lvl6pPr>
    <a:lvl7pPr marL="2743200" algn="l" defTabSz="914400" rtl="0" eaLnBrk="1" latinLnBrk="0" hangingPunct="1">
      <a:defRPr sz="4400" kern="1200">
        <a:solidFill>
          <a:schemeClr val="tx1"/>
        </a:solidFill>
        <a:latin typeface="Times New Roman" pitchFamily="18" charset="0"/>
        <a:ea typeface="+mn-ea"/>
        <a:cs typeface="+mn-cs"/>
      </a:defRPr>
    </a:lvl7pPr>
    <a:lvl8pPr marL="3200400" algn="l" defTabSz="914400" rtl="0" eaLnBrk="1" latinLnBrk="0" hangingPunct="1">
      <a:defRPr sz="4400" kern="1200">
        <a:solidFill>
          <a:schemeClr val="tx1"/>
        </a:solidFill>
        <a:latin typeface="Times New Roman" pitchFamily="18" charset="0"/>
        <a:ea typeface="+mn-ea"/>
        <a:cs typeface="+mn-cs"/>
      </a:defRPr>
    </a:lvl8pPr>
    <a:lvl9pPr marL="3657600" algn="l" defTabSz="914400" rtl="0" eaLnBrk="1" latinLnBrk="0" hangingPunct="1">
      <a:defRPr sz="44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Intro" id="{3004909D-4BE1-43FD-BED3-FC202CB35881}">
          <p14:sldIdLst>
            <p14:sldId id="1998"/>
            <p14:sldId id="815"/>
            <p14:sldId id="856"/>
            <p14:sldId id="800"/>
            <p14:sldId id="1986"/>
          </p14:sldIdLst>
        </p14:section>
        <p14:section name="Automation" id="{1AF36D4C-E5A8-4C42-A74D-FDF81C6F2EDB}">
          <p14:sldIdLst>
            <p14:sldId id="1994"/>
            <p14:sldId id="886"/>
            <p14:sldId id="826"/>
            <p14:sldId id="1446"/>
            <p14:sldId id="1022"/>
          </p14:sldIdLst>
        </p14:section>
        <p14:section name="Enrich Data" id="{52A8F9B1-8E5E-4CED-A3CE-21A2FB8C4177}">
          <p14:sldIdLst>
            <p14:sldId id="1996"/>
            <p14:sldId id="1984"/>
            <p14:sldId id="1977"/>
            <p14:sldId id="1987"/>
            <p14:sldId id="1976"/>
            <p14:sldId id="1978"/>
            <p14:sldId id="809"/>
            <p14:sldId id="881"/>
            <p14:sldId id="841"/>
            <p14:sldId id="1991"/>
            <p14:sldId id="1982"/>
            <p14:sldId id="1975"/>
          </p14:sldIdLst>
        </p14:section>
        <p14:section name="Identify" id="{64359BE2-8D6B-44EA-BFC3-1BC4EB1EA30A}">
          <p14:sldIdLst>
            <p14:sldId id="1995"/>
            <p14:sldId id="1989"/>
            <p14:sldId id="1032"/>
            <p14:sldId id="866"/>
            <p14:sldId id="1033"/>
            <p14:sldId id="1990"/>
          </p14:sldIdLst>
        </p14:section>
        <p14:section name="Orchestration" id="{12875CD6-6CA3-426E-8F67-035AA896A381}">
          <p14:sldIdLst>
            <p14:sldId id="309"/>
            <p14:sldId id="1433"/>
            <p14:sldId id="1878"/>
            <p14:sldId id="1788"/>
            <p14:sldId id="1883"/>
          </p14:sldIdLst>
        </p14:section>
        <p14:section name="Universalize" id="{EF8B7640-878E-4169-915C-2A9DA85B070A}">
          <p14:sldIdLst>
            <p14:sldId id="1997"/>
            <p14:sldId id="1988"/>
            <p14:sldId id="264"/>
            <p14:sldId id="333"/>
            <p14:sldId id="1912"/>
            <p14:sldId id="327"/>
            <p14:sldId id="324"/>
            <p14:sldId id="1992"/>
            <p14:sldId id="25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99FFCC"/>
    <a:srgbClr val="00FF00"/>
    <a:srgbClr val="FF0000"/>
    <a:srgbClr val="FF6600"/>
    <a:srgbClr val="000066"/>
    <a:srgbClr val="FF33CC"/>
    <a:srgbClr val="FFFF00"/>
    <a:srgbClr val="00FFF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68" autoAdjust="0"/>
    <p:restoredTop sz="69800" autoAdjust="0"/>
  </p:normalViewPr>
  <p:slideViewPr>
    <p:cSldViewPr>
      <p:cViewPr varScale="1">
        <p:scale>
          <a:sx n="76" d="100"/>
          <a:sy n="76" d="100"/>
        </p:scale>
        <p:origin x="1566" y="9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notesViewPr>
    <p:cSldViewPr>
      <p:cViewPr>
        <p:scale>
          <a:sx n="147" d="100"/>
          <a:sy n="147" d="100"/>
        </p:scale>
        <p:origin x="2744" y="-44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3F08B-CE4A-460B-B5C1-63F2B5E5C7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C87B20C-D7C8-4882-8000-AC7A0DF20B11}">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Sigma Rule</a:t>
          </a:r>
        </a:p>
      </dgm:t>
    </dgm:pt>
    <dgm:pt modelId="{2B7EBCF6-F1E9-4709-84DE-57F5E98C890B}" type="parTrans" cxnId="{3CE28522-2897-44D6-8A79-81BE1DB00BC3}">
      <dgm:prSet/>
      <dgm:spPr/>
      <dgm:t>
        <a:bodyPr/>
        <a:lstStyle/>
        <a:p>
          <a:endParaRPr lang="en-US"/>
        </a:p>
      </dgm:t>
    </dgm:pt>
    <dgm:pt modelId="{6C3857DC-19FE-4855-BE98-F0F5BB745920}" type="sibTrans" cxnId="{3CE28522-2897-44D6-8A79-81BE1DB00BC3}">
      <dgm:prSet/>
      <dgm:spPr/>
      <dgm:t>
        <a:bodyPr/>
        <a:lstStyle/>
        <a:p>
          <a:endParaRPr lang="en-US"/>
        </a:p>
      </dgm:t>
    </dgm:pt>
    <dgm:pt modelId="{A8817686-77BF-4F4A-A1A0-2D11EC257D85}">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Splunk</a:t>
          </a:r>
        </a:p>
      </dgm:t>
    </dgm:pt>
    <dgm:pt modelId="{25EE4D69-DD45-4B93-A94B-7CB5E0150042}" type="parTrans" cxnId="{51925788-1AB7-41AF-82E0-346C7F7E16BC}">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1B85322C-CBFD-4128-9AA8-F97920D03079}" type="sibTrans" cxnId="{51925788-1AB7-41AF-82E0-346C7F7E16BC}">
      <dgm:prSet/>
      <dgm:spPr/>
      <dgm:t>
        <a:bodyPr/>
        <a:lstStyle/>
        <a:p>
          <a:endParaRPr lang="en-US"/>
        </a:p>
      </dgm:t>
    </dgm:pt>
    <dgm:pt modelId="{6D948A0F-BA3B-4C68-8ED9-B565C8088148}">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Company 1 field names</a:t>
          </a:r>
        </a:p>
      </dgm:t>
    </dgm:pt>
    <dgm:pt modelId="{E75C3991-BEDC-4137-B41C-76FFAE90CAB6}" type="parTrans" cxnId="{976023B1-CE08-4692-8C7E-12CF453C38DA}">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6F314AA3-DE1F-406D-B432-68886332F964}" type="sibTrans" cxnId="{976023B1-CE08-4692-8C7E-12CF453C38DA}">
      <dgm:prSet/>
      <dgm:spPr/>
      <dgm:t>
        <a:bodyPr/>
        <a:lstStyle/>
        <a:p>
          <a:endParaRPr lang="en-US"/>
        </a:p>
      </dgm:t>
    </dgm:pt>
    <dgm:pt modelId="{C2F6E6D2-CE14-4B56-A86E-C67B687B9026}">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Company 2 field names</a:t>
          </a:r>
        </a:p>
      </dgm:t>
    </dgm:pt>
    <dgm:pt modelId="{84F557CF-1BE7-4556-9A00-E6EDC8437C64}" type="parTrans" cxnId="{759161F8-A3F2-4D30-A027-4B6EF0810F0C}">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DF2FF41C-24D0-4AA0-888C-520A6D158AEA}" type="sibTrans" cxnId="{759161F8-A3F2-4D30-A027-4B6EF0810F0C}">
      <dgm:prSet/>
      <dgm:spPr/>
      <dgm:t>
        <a:bodyPr/>
        <a:lstStyle/>
        <a:p>
          <a:endParaRPr lang="en-US"/>
        </a:p>
      </dgm:t>
    </dgm:pt>
    <dgm:pt modelId="{FEEB44AB-D1A9-4B03-AF0F-2B28B036A755}">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Qradar</a:t>
          </a:r>
        </a:p>
      </dgm:t>
    </dgm:pt>
    <dgm:pt modelId="{49C08B2A-63E6-4C9F-8D5B-3266367113C7}" type="parTrans" cxnId="{9D4ED9F0-4EEC-44B0-A2D8-54E7933BFBE2}">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574A3F02-0704-4621-B81C-4EDF37D85A72}" type="sibTrans" cxnId="{9D4ED9F0-4EEC-44B0-A2D8-54E7933BFBE2}">
      <dgm:prSet/>
      <dgm:spPr/>
      <dgm:t>
        <a:bodyPr/>
        <a:lstStyle/>
        <a:p>
          <a:endParaRPr lang="en-US"/>
        </a:p>
      </dgm:t>
    </dgm:pt>
    <dgm:pt modelId="{BFD42CB7-B7DF-48EA-AF9B-90B74D975432}">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Grep command</a:t>
          </a:r>
        </a:p>
      </dgm:t>
    </dgm:pt>
    <dgm:pt modelId="{66C209D0-AD08-4BBB-99B2-3A70490B8C0F}" type="parTrans" cxnId="{9D94077D-7DBC-4185-B50D-3142E385AC85}">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D1EBD1D9-1A11-4AE4-BCEF-283EFDBF2636}" type="sibTrans" cxnId="{9D94077D-7DBC-4185-B50D-3142E385AC85}">
      <dgm:prSet/>
      <dgm:spPr/>
      <dgm:t>
        <a:bodyPr/>
        <a:lstStyle/>
        <a:p>
          <a:endParaRPr lang="en-US"/>
        </a:p>
      </dgm:t>
    </dgm:pt>
    <dgm:pt modelId="{35EA6704-A8F1-4B71-90DE-5DD3A666279F}">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Elasticsearch</a:t>
          </a:r>
        </a:p>
      </dgm:t>
    </dgm:pt>
    <dgm:pt modelId="{F77885A7-E070-49B9-B113-C45588C3DBD6}" type="parTrans" cxnId="{DA017368-09C8-4D3C-9DEF-AA3BF4F9DD1E}">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3F5D0EAA-BE52-4389-A07E-AB86BD7125E2}" type="sibTrans" cxnId="{DA017368-09C8-4D3C-9DEF-AA3BF4F9DD1E}">
      <dgm:prSet/>
      <dgm:spPr/>
      <dgm:t>
        <a:bodyPr/>
        <a:lstStyle/>
        <a:p>
          <a:endParaRPr lang="en-US"/>
        </a:p>
      </dgm:t>
    </dgm:pt>
    <dgm:pt modelId="{07C2C776-9B85-4C2D-9196-D81F71578365}">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a:t>
          </a:r>
        </a:p>
      </dgm:t>
    </dgm:pt>
    <dgm:pt modelId="{AD029EF5-22FC-4370-AAD7-5B10997A7034}" type="parTrans" cxnId="{3A73F464-18FC-40EB-B7AF-EA990A09C13E}">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FCFE78BB-9F15-49FE-88C8-0C00D272DC50}" type="sibTrans" cxnId="{3A73F464-18FC-40EB-B7AF-EA990A09C13E}">
      <dgm:prSet/>
      <dgm:spPr/>
      <dgm:t>
        <a:bodyPr/>
        <a:lstStyle/>
        <a:p>
          <a:endParaRPr lang="en-US"/>
        </a:p>
      </dgm:t>
    </dgm:pt>
    <dgm:pt modelId="{7F2B0DFC-1CC4-4ADD-BC71-19A822C252FC}">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Grep</a:t>
          </a:r>
        </a:p>
      </dgm:t>
    </dgm:pt>
    <dgm:pt modelId="{A592E182-150F-4837-A3AA-6F6A94337B9B}" type="parTrans" cxnId="{E662E851-2DF5-4299-AD0B-323074E1B2FB}">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197F4D75-D535-4710-A390-3FF1CF92089A}" type="sibTrans" cxnId="{E662E851-2DF5-4299-AD0B-323074E1B2FB}">
      <dgm:prSet/>
      <dgm:spPr/>
      <dgm:t>
        <a:bodyPr/>
        <a:lstStyle/>
        <a:p>
          <a:endParaRPr lang="en-US"/>
        </a:p>
      </dgm:t>
    </dgm:pt>
    <dgm:pt modelId="{B781E468-7361-45D9-8CC9-E28A34DCD26D}">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Search Query</a:t>
          </a:r>
        </a:p>
      </dgm:t>
    </dgm:pt>
    <dgm:pt modelId="{B59F0D34-D15D-4A22-B132-8F7EBC1F0BC8}" type="parTrans" cxnId="{C2450E58-4A9F-4848-833B-C9889237E3DE}">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7A1FCC62-82DA-4D72-A615-DCFDD754ECDA}" type="sibTrans" cxnId="{C2450E58-4A9F-4848-833B-C9889237E3DE}">
      <dgm:prSet/>
      <dgm:spPr/>
      <dgm:t>
        <a:bodyPr/>
        <a:lstStyle/>
        <a:p>
          <a:endParaRPr lang="en-US"/>
        </a:p>
      </dgm:t>
    </dgm:pt>
    <dgm:pt modelId="{06E0CD18-C3AB-49FA-9D6A-7656B23D1C52}">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Search Query</a:t>
          </a:r>
        </a:p>
      </dgm:t>
    </dgm:pt>
    <dgm:pt modelId="{B24327B3-3ECE-4A80-A971-02774EB572B3}" type="parTrans" cxnId="{2EC2D3D4-3BED-4F92-948F-8BC228213234}">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5DB11648-7809-4486-B3BC-BA2859EA862F}" type="sibTrans" cxnId="{2EC2D3D4-3BED-4F92-948F-8BC228213234}">
      <dgm:prSet/>
      <dgm:spPr/>
      <dgm:t>
        <a:bodyPr/>
        <a:lstStyle/>
        <a:p>
          <a:endParaRPr lang="en-US"/>
        </a:p>
      </dgm:t>
    </dgm:pt>
    <dgm:pt modelId="{97910D88-38FB-410C-8378-33C766DA299C}">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Company 3 field names</a:t>
          </a:r>
        </a:p>
      </dgm:t>
    </dgm:pt>
    <dgm:pt modelId="{448BB9C3-6F5B-40AA-9370-3EBDC954111E}" type="parTrans" cxnId="{266429F0-4991-44F0-9082-B6D64ED9AE4E}">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1C4B415B-F518-47AB-B438-9BD6D674356B}" type="sibTrans" cxnId="{266429F0-4991-44F0-9082-B6D64ED9AE4E}">
      <dgm:prSet/>
      <dgm:spPr/>
      <dgm:t>
        <a:bodyPr/>
        <a:lstStyle/>
        <a:p>
          <a:endParaRPr lang="en-US"/>
        </a:p>
      </dgm:t>
    </dgm:pt>
    <dgm:pt modelId="{3D3A3E39-6910-4886-AA1E-D25DA2987302}">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Search Query</a:t>
          </a:r>
        </a:p>
      </dgm:t>
    </dgm:pt>
    <dgm:pt modelId="{46FBE5D0-938F-46F7-96D4-24ADF31CDE2F}" type="parTrans" cxnId="{772B0FC3-290A-458D-A1DC-47A931DDF504}">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08259879-BCD7-4653-A86A-FFAF486A5265}" type="sibTrans" cxnId="{772B0FC3-290A-458D-A1DC-47A931DDF504}">
      <dgm:prSet/>
      <dgm:spPr/>
      <dgm:t>
        <a:bodyPr/>
        <a:lstStyle/>
        <a:p>
          <a:endParaRPr lang="en-US"/>
        </a:p>
      </dgm:t>
    </dgm:pt>
    <dgm:pt modelId="{9BC7D208-37D0-4E02-B071-0FB1CFFABD5B}">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a:t>
          </a:r>
        </a:p>
      </dgm:t>
    </dgm:pt>
    <dgm:pt modelId="{EF83079B-DFEE-48A5-BBF1-9D7B0097514E}" type="parTrans" cxnId="{E2AD3119-93CE-4132-92A7-A7071BC5FD46}">
      <dgm:prSe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BAF779F3-4D1F-4DE1-A3A8-92A6A3687C19}" type="sibTrans" cxnId="{E2AD3119-93CE-4132-92A7-A7071BC5FD46}">
      <dgm:prSet/>
      <dgm:spPr/>
      <dgm:t>
        <a:bodyPr/>
        <a:lstStyle/>
        <a:p>
          <a:endParaRPr lang="en-US"/>
        </a:p>
      </dgm:t>
    </dgm:pt>
    <dgm:pt modelId="{114E9735-2AFB-4A6C-9DEF-09C3B6D94CAE}" type="pres">
      <dgm:prSet presAssocID="{E3B3F08B-CE4A-460B-B5C1-63F2B5E5C708}" presName="diagram" presStyleCnt="0">
        <dgm:presLayoutVars>
          <dgm:chPref val="1"/>
          <dgm:dir/>
          <dgm:animOne val="branch"/>
          <dgm:animLvl val="lvl"/>
          <dgm:resizeHandles val="exact"/>
        </dgm:presLayoutVars>
      </dgm:prSet>
      <dgm:spPr/>
    </dgm:pt>
    <dgm:pt modelId="{EBB815B6-C97F-4CA4-BE96-46B68C530E96}" type="pres">
      <dgm:prSet presAssocID="{7C87B20C-D7C8-4882-8000-AC7A0DF20B11}" presName="root1" presStyleCnt="0"/>
      <dgm:spPr/>
    </dgm:pt>
    <dgm:pt modelId="{763547FE-0792-418D-8A84-D03C4F04AD4A}" type="pres">
      <dgm:prSet presAssocID="{7C87B20C-D7C8-4882-8000-AC7A0DF20B11}" presName="LevelOneTextNode" presStyleLbl="node0" presStyleIdx="0" presStyleCnt="1" custScaleY="145015">
        <dgm:presLayoutVars>
          <dgm:chPref val="3"/>
        </dgm:presLayoutVars>
      </dgm:prSet>
      <dgm:spPr/>
    </dgm:pt>
    <dgm:pt modelId="{0DDFE903-99C1-4090-A913-9EE019D25B58}" type="pres">
      <dgm:prSet presAssocID="{7C87B20C-D7C8-4882-8000-AC7A0DF20B11}" presName="level2hierChild" presStyleCnt="0"/>
      <dgm:spPr/>
    </dgm:pt>
    <dgm:pt modelId="{BA8BC1FC-742C-4A9D-9946-73EEE1767C41}" type="pres">
      <dgm:prSet presAssocID="{25EE4D69-DD45-4B93-A94B-7CB5E0150042}" presName="conn2-1" presStyleLbl="parChTrans1D2" presStyleIdx="0" presStyleCnt="5"/>
      <dgm:spPr/>
    </dgm:pt>
    <dgm:pt modelId="{3E6BBB0F-F060-4780-AB22-FD0707FACFB7}" type="pres">
      <dgm:prSet presAssocID="{25EE4D69-DD45-4B93-A94B-7CB5E0150042}" presName="connTx" presStyleLbl="parChTrans1D2" presStyleIdx="0" presStyleCnt="5"/>
      <dgm:spPr/>
    </dgm:pt>
    <dgm:pt modelId="{036FA9B9-9C1D-46B6-993C-BE887E556881}" type="pres">
      <dgm:prSet presAssocID="{A8817686-77BF-4F4A-A1A0-2D11EC257D85}" presName="root2" presStyleCnt="0"/>
      <dgm:spPr/>
    </dgm:pt>
    <dgm:pt modelId="{22AADBE3-D188-48D1-945B-2664C908386A}" type="pres">
      <dgm:prSet presAssocID="{A8817686-77BF-4F4A-A1A0-2D11EC257D85}" presName="LevelTwoTextNode" presStyleLbl="node2" presStyleIdx="0" presStyleCnt="5">
        <dgm:presLayoutVars>
          <dgm:chPref val="3"/>
        </dgm:presLayoutVars>
      </dgm:prSet>
      <dgm:spPr/>
    </dgm:pt>
    <dgm:pt modelId="{84D06A43-1F59-4E91-8F7D-8F07227BBB8D}" type="pres">
      <dgm:prSet presAssocID="{A8817686-77BF-4F4A-A1A0-2D11EC257D85}" presName="level3hierChild" presStyleCnt="0"/>
      <dgm:spPr/>
    </dgm:pt>
    <dgm:pt modelId="{111DC7A8-AD16-4B9B-BE87-F166EDD76FB3}" type="pres">
      <dgm:prSet presAssocID="{E75C3991-BEDC-4137-B41C-76FFAE90CAB6}" presName="conn2-1" presStyleLbl="parChTrans1D3" presStyleIdx="0" presStyleCnt="5"/>
      <dgm:spPr/>
    </dgm:pt>
    <dgm:pt modelId="{4C5BABB1-BCBB-4ED2-A86A-44803F468A22}" type="pres">
      <dgm:prSet presAssocID="{E75C3991-BEDC-4137-B41C-76FFAE90CAB6}" presName="connTx" presStyleLbl="parChTrans1D3" presStyleIdx="0" presStyleCnt="5"/>
      <dgm:spPr/>
    </dgm:pt>
    <dgm:pt modelId="{BE0C9050-5342-4897-A697-026458A83E95}" type="pres">
      <dgm:prSet presAssocID="{6D948A0F-BA3B-4C68-8ED9-B565C8088148}" presName="root2" presStyleCnt="0"/>
      <dgm:spPr/>
    </dgm:pt>
    <dgm:pt modelId="{6AADDDB0-E029-4A7B-AABB-4B6782453169}" type="pres">
      <dgm:prSet presAssocID="{6D948A0F-BA3B-4C68-8ED9-B565C8088148}" presName="LevelTwoTextNode" presStyleLbl="node3" presStyleIdx="0" presStyleCnt="5">
        <dgm:presLayoutVars>
          <dgm:chPref val="3"/>
        </dgm:presLayoutVars>
      </dgm:prSet>
      <dgm:spPr/>
    </dgm:pt>
    <dgm:pt modelId="{A3A8BA32-63E3-4FAD-89AC-FEEB3737A190}" type="pres">
      <dgm:prSet presAssocID="{6D948A0F-BA3B-4C68-8ED9-B565C8088148}" presName="level3hierChild" presStyleCnt="0"/>
      <dgm:spPr/>
    </dgm:pt>
    <dgm:pt modelId="{B5D212D3-0C3E-4C25-8202-374063A21C24}" type="pres">
      <dgm:prSet presAssocID="{B59F0D34-D15D-4A22-B132-8F7EBC1F0BC8}" presName="conn2-1" presStyleLbl="parChTrans1D4" presStyleIdx="0" presStyleCnt="3"/>
      <dgm:spPr/>
    </dgm:pt>
    <dgm:pt modelId="{9FF32CEE-C189-4C81-BF65-DE0E9C6C4FBE}" type="pres">
      <dgm:prSet presAssocID="{B59F0D34-D15D-4A22-B132-8F7EBC1F0BC8}" presName="connTx" presStyleLbl="parChTrans1D4" presStyleIdx="0" presStyleCnt="3"/>
      <dgm:spPr/>
    </dgm:pt>
    <dgm:pt modelId="{16FEE43E-E2D9-489B-A7EE-34EB644F9682}" type="pres">
      <dgm:prSet presAssocID="{B781E468-7361-45D9-8CC9-E28A34DCD26D}" presName="root2" presStyleCnt="0"/>
      <dgm:spPr/>
    </dgm:pt>
    <dgm:pt modelId="{ED963584-4F25-48EC-84CA-F1C43D53FED1}" type="pres">
      <dgm:prSet presAssocID="{B781E468-7361-45D9-8CC9-E28A34DCD26D}" presName="LevelTwoTextNode" presStyleLbl="node4" presStyleIdx="0" presStyleCnt="3">
        <dgm:presLayoutVars>
          <dgm:chPref val="3"/>
        </dgm:presLayoutVars>
      </dgm:prSet>
      <dgm:spPr/>
    </dgm:pt>
    <dgm:pt modelId="{41023910-6FC5-452B-9639-5E0C3631EFC6}" type="pres">
      <dgm:prSet presAssocID="{B781E468-7361-45D9-8CC9-E28A34DCD26D}" presName="level3hierChild" presStyleCnt="0"/>
      <dgm:spPr/>
    </dgm:pt>
    <dgm:pt modelId="{81829600-A3E8-4385-81D4-252C59AEFF59}" type="pres">
      <dgm:prSet presAssocID="{84F557CF-1BE7-4556-9A00-E6EDC8437C64}" presName="conn2-1" presStyleLbl="parChTrans1D3" presStyleIdx="1" presStyleCnt="5"/>
      <dgm:spPr/>
    </dgm:pt>
    <dgm:pt modelId="{6CFCC5E1-CC08-4241-8242-02C916D74AB3}" type="pres">
      <dgm:prSet presAssocID="{84F557CF-1BE7-4556-9A00-E6EDC8437C64}" presName="connTx" presStyleLbl="parChTrans1D3" presStyleIdx="1" presStyleCnt="5"/>
      <dgm:spPr/>
    </dgm:pt>
    <dgm:pt modelId="{EFA43E1F-EBBC-4BA5-B1D6-625C62E04AE6}" type="pres">
      <dgm:prSet presAssocID="{C2F6E6D2-CE14-4B56-A86E-C67B687B9026}" presName="root2" presStyleCnt="0"/>
      <dgm:spPr/>
    </dgm:pt>
    <dgm:pt modelId="{294DC1E7-18FA-47D2-BA7A-72D57C11EA94}" type="pres">
      <dgm:prSet presAssocID="{C2F6E6D2-CE14-4B56-A86E-C67B687B9026}" presName="LevelTwoTextNode" presStyleLbl="node3" presStyleIdx="1" presStyleCnt="5">
        <dgm:presLayoutVars>
          <dgm:chPref val="3"/>
        </dgm:presLayoutVars>
      </dgm:prSet>
      <dgm:spPr/>
    </dgm:pt>
    <dgm:pt modelId="{AA9F28DF-6D87-4622-80C3-74FA2FC1BDD4}" type="pres">
      <dgm:prSet presAssocID="{C2F6E6D2-CE14-4B56-A86E-C67B687B9026}" presName="level3hierChild" presStyleCnt="0"/>
      <dgm:spPr/>
    </dgm:pt>
    <dgm:pt modelId="{B90BA080-1073-4CAF-B7CF-CDD0B04B5568}" type="pres">
      <dgm:prSet presAssocID="{B24327B3-3ECE-4A80-A971-02774EB572B3}" presName="conn2-1" presStyleLbl="parChTrans1D4" presStyleIdx="1" presStyleCnt="3"/>
      <dgm:spPr/>
    </dgm:pt>
    <dgm:pt modelId="{AA9E2E4B-7782-4619-AAE7-C41F10B63CD2}" type="pres">
      <dgm:prSet presAssocID="{B24327B3-3ECE-4A80-A971-02774EB572B3}" presName="connTx" presStyleLbl="parChTrans1D4" presStyleIdx="1" presStyleCnt="3"/>
      <dgm:spPr/>
    </dgm:pt>
    <dgm:pt modelId="{88358E79-2B79-4EFF-AF42-D48CC6B4FC4C}" type="pres">
      <dgm:prSet presAssocID="{06E0CD18-C3AB-49FA-9D6A-7656B23D1C52}" presName="root2" presStyleCnt="0"/>
      <dgm:spPr/>
    </dgm:pt>
    <dgm:pt modelId="{763279FB-28EF-4A4F-A88F-F3156F32C0E5}" type="pres">
      <dgm:prSet presAssocID="{06E0CD18-C3AB-49FA-9D6A-7656B23D1C52}" presName="LevelTwoTextNode" presStyleLbl="node4" presStyleIdx="1" presStyleCnt="3">
        <dgm:presLayoutVars>
          <dgm:chPref val="3"/>
        </dgm:presLayoutVars>
      </dgm:prSet>
      <dgm:spPr/>
    </dgm:pt>
    <dgm:pt modelId="{99DC4407-D5B5-49CE-A5DC-225F2C438BCC}" type="pres">
      <dgm:prSet presAssocID="{06E0CD18-C3AB-49FA-9D6A-7656B23D1C52}" presName="level3hierChild" presStyleCnt="0"/>
      <dgm:spPr/>
    </dgm:pt>
    <dgm:pt modelId="{9FAF9D7D-1077-4451-913C-25736E53BA4A}" type="pres">
      <dgm:prSet presAssocID="{49C08B2A-63E6-4C9F-8D5B-3266367113C7}" presName="conn2-1" presStyleLbl="parChTrans1D2" presStyleIdx="1" presStyleCnt="5"/>
      <dgm:spPr/>
    </dgm:pt>
    <dgm:pt modelId="{43067A7C-502E-41C4-AE92-37E4F97228A8}" type="pres">
      <dgm:prSet presAssocID="{49C08B2A-63E6-4C9F-8D5B-3266367113C7}" presName="connTx" presStyleLbl="parChTrans1D2" presStyleIdx="1" presStyleCnt="5"/>
      <dgm:spPr/>
    </dgm:pt>
    <dgm:pt modelId="{5B01B9F3-806C-4153-BC13-96AA6509C994}" type="pres">
      <dgm:prSet presAssocID="{FEEB44AB-D1A9-4B03-AF0F-2B28B036A755}" presName="root2" presStyleCnt="0"/>
      <dgm:spPr/>
    </dgm:pt>
    <dgm:pt modelId="{0C835693-2966-4D23-9339-95D306030BE0}" type="pres">
      <dgm:prSet presAssocID="{FEEB44AB-D1A9-4B03-AF0F-2B28B036A755}" presName="LevelTwoTextNode" presStyleLbl="node2" presStyleIdx="1" presStyleCnt="5">
        <dgm:presLayoutVars>
          <dgm:chPref val="3"/>
        </dgm:presLayoutVars>
      </dgm:prSet>
      <dgm:spPr/>
    </dgm:pt>
    <dgm:pt modelId="{3DE4091E-439F-4E0E-B69D-DA84FA5B4051}" type="pres">
      <dgm:prSet presAssocID="{FEEB44AB-D1A9-4B03-AF0F-2B28B036A755}" presName="level3hierChild" presStyleCnt="0"/>
      <dgm:spPr/>
    </dgm:pt>
    <dgm:pt modelId="{05CC0EBD-8F0C-400F-B4D6-8E7A98567DB7}" type="pres">
      <dgm:prSet presAssocID="{F77885A7-E070-49B9-B113-C45588C3DBD6}" presName="conn2-1" presStyleLbl="parChTrans1D2" presStyleIdx="2" presStyleCnt="5"/>
      <dgm:spPr/>
    </dgm:pt>
    <dgm:pt modelId="{6B75EE81-AC2A-4C72-8C75-6EAF3A32C59D}" type="pres">
      <dgm:prSet presAssocID="{F77885A7-E070-49B9-B113-C45588C3DBD6}" presName="connTx" presStyleLbl="parChTrans1D2" presStyleIdx="2" presStyleCnt="5"/>
      <dgm:spPr/>
    </dgm:pt>
    <dgm:pt modelId="{61C246EA-5680-4034-90FE-ACF1B53A109E}" type="pres">
      <dgm:prSet presAssocID="{35EA6704-A8F1-4B71-90DE-5DD3A666279F}" presName="root2" presStyleCnt="0"/>
      <dgm:spPr/>
    </dgm:pt>
    <dgm:pt modelId="{18B73A57-40EC-4479-9ACB-90BB4C014531}" type="pres">
      <dgm:prSet presAssocID="{35EA6704-A8F1-4B71-90DE-5DD3A666279F}" presName="LevelTwoTextNode" presStyleLbl="node2" presStyleIdx="2" presStyleCnt="5">
        <dgm:presLayoutVars>
          <dgm:chPref val="3"/>
        </dgm:presLayoutVars>
      </dgm:prSet>
      <dgm:spPr/>
    </dgm:pt>
    <dgm:pt modelId="{D40BC6BE-538B-4A6C-91D8-A4040DB165BE}" type="pres">
      <dgm:prSet presAssocID="{35EA6704-A8F1-4B71-90DE-5DD3A666279F}" presName="level3hierChild" presStyleCnt="0"/>
      <dgm:spPr/>
    </dgm:pt>
    <dgm:pt modelId="{3DFD6AB6-1F51-4529-8DB1-441605419409}" type="pres">
      <dgm:prSet presAssocID="{448BB9C3-6F5B-40AA-9370-3EBDC954111E}" presName="conn2-1" presStyleLbl="parChTrans1D3" presStyleIdx="2" presStyleCnt="5"/>
      <dgm:spPr/>
    </dgm:pt>
    <dgm:pt modelId="{46EF7EE4-04ED-4441-B47C-ED79775CB7D8}" type="pres">
      <dgm:prSet presAssocID="{448BB9C3-6F5B-40AA-9370-3EBDC954111E}" presName="connTx" presStyleLbl="parChTrans1D3" presStyleIdx="2" presStyleCnt="5"/>
      <dgm:spPr/>
    </dgm:pt>
    <dgm:pt modelId="{5294CC72-D8A3-4B7A-AB68-30D6822D1A83}" type="pres">
      <dgm:prSet presAssocID="{97910D88-38FB-410C-8378-33C766DA299C}" presName="root2" presStyleCnt="0"/>
      <dgm:spPr/>
    </dgm:pt>
    <dgm:pt modelId="{B316F578-DA5C-417B-8168-005360C19E60}" type="pres">
      <dgm:prSet presAssocID="{97910D88-38FB-410C-8378-33C766DA299C}" presName="LevelTwoTextNode" presStyleLbl="node3" presStyleIdx="2" presStyleCnt="5">
        <dgm:presLayoutVars>
          <dgm:chPref val="3"/>
        </dgm:presLayoutVars>
      </dgm:prSet>
      <dgm:spPr/>
    </dgm:pt>
    <dgm:pt modelId="{97FB8476-DB1A-47DC-BAA6-617413767E9A}" type="pres">
      <dgm:prSet presAssocID="{97910D88-38FB-410C-8378-33C766DA299C}" presName="level3hierChild" presStyleCnt="0"/>
      <dgm:spPr/>
    </dgm:pt>
    <dgm:pt modelId="{253BEA06-96AE-49B0-88F5-94307BC5ACDC}" type="pres">
      <dgm:prSet presAssocID="{46FBE5D0-938F-46F7-96D4-24ADF31CDE2F}" presName="conn2-1" presStyleLbl="parChTrans1D4" presStyleIdx="2" presStyleCnt="3"/>
      <dgm:spPr/>
    </dgm:pt>
    <dgm:pt modelId="{66AEA49F-04DD-4D0D-ADFE-27A3323AFE13}" type="pres">
      <dgm:prSet presAssocID="{46FBE5D0-938F-46F7-96D4-24ADF31CDE2F}" presName="connTx" presStyleLbl="parChTrans1D4" presStyleIdx="2" presStyleCnt="3"/>
      <dgm:spPr/>
    </dgm:pt>
    <dgm:pt modelId="{130C6814-8250-4C8D-B00D-DE64092FC6E9}" type="pres">
      <dgm:prSet presAssocID="{3D3A3E39-6910-4886-AA1E-D25DA2987302}" presName="root2" presStyleCnt="0"/>
      <dgm:spPr/>
    </dgm:pt>
    <dgm:pt modelId="{87F5B1DF-D7B4-4C46-A2B2-FBB59C7647AA}" type="pres">
      <dgm:prSet presAssocID="{3D3A3E39-6910-4886-AA1E-D25DA2987302}" presName="LevelTwoTextNode" presStyleLbl="node4" presStyleIdx="2" presStyleCnt="3">
        <dgm:presLayoutVars>
          <dgm:chPref val="3"/>
        </dgm:presLayoutVars>
      </dgm:prSet>
      <dgm:spPr/>
    </dgm:pt>
    <dgm:pt modelId="{9C07796B-0B6D-4AC6-B5E7-1E2F76FFFBED}" type="pres">
      <dgm:prSet presAssocID="{3D3A3E39-6910-4886-AA1E-D25DA2987302}" presName="level3hierChild" presStyleCnt="0"/>
      <dgm:spPr/>
    </dgm:pt>
    <dgm:pt modelId="{0756E35F-AD57-4D1B-B8D4-4312A27C19EA}" type="pres">
      <dgm:prSet presAssocID="{AD029EF5-22FC-4370-AAD7-5B10997A7034}" presName="conn2-1" presStyleLbl="parChTrans1D2" presStyleIdx="3" presStyleCnt="5"/>
      <dgm:spPr/>
    </dgm:pt>
    <dgm:pt modelId="{D1E4D205-3F9E-4DD6-B5D5-9FA6A80D320D}" type="pres">
      <dgm:prSet presAssocID="{AD029EF5-22FC-4370-AAD7-5B10997A7034}" presName="connTx" presStyleLbl="parChTrans1D2" presStyleIdx="3" presStyleCnt="5"/>
      <dgm:spPr/>
    </dgm:pt>
    <dgm:pt modelId="{E3C3FCD6-BF2B-4161-8099-7CD15623C237}" type="pres">
      <dgm:prSet presAssocID="{07C2C776-9B85-4C2D-9196-D81F71578365}" presName="root2" presStyleCnt="0"/>
      <dgm:spPr/>
    </dgm:pt>
    <dgm:pt modelId="{F99699E6-8D27-4F21-A94D-3CB0F38FE8F0}" type="pres">
      <dgm:prSet presAssocID="{07C2C776-9B85-4C2D-9196-D81F71578365}" presName="LevelTwoTextNode" presStyleLbl="node2" presStyleIdx="3" presStyleCnt="5">
        <dgm:presLayoutVars>
          <dgm:chPref val="3"/>
        </dgm:presLayoutVars>
      </dgm:prSet>
      <dgm:spPr/>
    </dgm:pt>
    <dgm:pt modelId="{53FC31C7-D583-4DE2-BCE9-515607A2961E}" type="pres">
      <dgm:prSet presAssocID="{07C2C776-9B85-4C2D-9196-D81F71578365}" presName="level3hierChild" presStyleCnt="0"/>
      <dgm:spPr/>
    </dgm:pt>
    <dgm:pt modelId="{173A74C5-0C8B-4CA5-8763-03AF3A86437D}" type="pres">
      <dgm:prSet presAssocID="{EF83079B-DFEE-48A5-BBF1-9D7B0097514E}" presName="conn2-1" presStyleLbl="parChTrans1D3" presStyleIdx="3" presStyleCnt="5"/>
      <dgm:spPr/>
    </dgm:pt>
    <dgm:pt modelId="{74B00C2D-A739-4612-8DBE-22C75C81FD4F}" type="pres">
      <dgm:prSet presAssocID="{EF83079B-DFEE-48A5-BBF1-9D7B0097514E}" presName="connTx" presStyleLbl="parChTrans1D3" presStyleIdx="3" presStyleCnt="5"/>
      <dgm:spPr/>
    </dgm:pt>
    <dgm:pt modelId="{65A4127C-73D7-4DBB-973F-D27E12BF541A}" type="pres">
      <dgm:prSet presAssocID="{9BC7D208-37D0-4E02-B071-0FB1CFFABD5B}" presName="root2" presStyleCnt="0"/>
      <dgm:spPr/>
    </dgm:pt>
    <dgm:pt modelId="{043E62DA-EBE0-4AC0-B3B1-E66865EB857E}" type="pres">
      <dgm:prSet presAssocID="{9BC7D208-37D0-4E02-B071-0FB1CFFABD5B}" presName="LevelTwoTextNode" presStyleLbl="node3" presStyleIdx="3" presStyleCnt="5">
        <dgm:presLayoutVars>
          <dgm:chPref val="3"/>
        </dgm:presLayoutVars>
      </dgm:prSet>
      <dgm:spPr/>
    </dgm:pt>
    <dgm:pt modelId="{88E547E4-0DA2-4B35-A48A-0DED5F0E47BB}" type="pres">
      <dgm:prSet presAssocID="{9BC7D208-37D0-4E02-B071-0FB1CFFABD5B}" presName="level3hierChild" presStyleCnt="0"/>
      <dgm:spPr/>
    </dgm:pt>
    <dgm:pt modelId="{4D09C830-E908-4E07-A5EA-BB42156A3D8E}" type="pres">
      <dgm:prSet presAssocID="{A592E182-150F-4837-A3AA-6F6A94337B9B}" presName="conn2-1" presStyleLbl="parChTrans1D2" presStyleIdx="4" presStyleCnt="5"/>
      <dgm:spPr/>
    </dgm:pt>
    <dgm:pt modelId="{42BC192B-8FF2-485E-AE74-CF9BEBE6C99D}" type="pres">
      <dgm:prSet presAssocID="{A592E182-150F-4837-A3AA-6F6A94337B9B}" presName="connTx" presStyleLbl="parChTrans1D2" presStyleIdx="4" presStyleCnt="5"/>
      <dgm:spPr/>
    </dgm:pt>
    <dgm:pt modelId="{48748F93-F286-4F36-841C-12D64B858721}" type="pres">
      <dgm:prSet presAssocID="{7F2B0DFC-1CC4-4ADD-BC71-19A822C252FC}" presName="root2" presStyleCnt="0"/>
      <dgm:spPr/>
    </dgm:pt>
    <dgm:pt modelId="{5B4F01AC-1248-4F23-A389-97C513F9F0F9}" type="pres">
      <dgm:prSet presAssocID="{7F2B0DFC-1CC4-4ADD-BC71-19A822C252FC}" presName="LevelTwoTextNode" presStyleLbl="node2" presStyleIdx="4" presStyleCnt="5">
        <dgm:presLayoutVars>
          <dgm:chPref val="3"/>
        </dgm:presLayoutVars>
      </dgm:prSet>
      <dgm:spPr/>
    </dgm:pt>
    <dgm:pt modelId="{2020982D-015C-46E2-8FEA-E8F3C0C81FC3}" type="pres">
      <dgm:prSet presAssocID="{7F2B0DFC-1CC4-4ADD-BC71-19A822C252FC}" presName="level3hierChild" presStyleCnt="0"/>
      <dgm:spPr/>
    </dgm:pt>
    <dgm:pt modelId="{13FE701C-39D6-4D06-9029-240A9D075D86}" type="pres">
      <dgm:prSet presAssocID="{66C209D0-AD08-4BBB-99B2-3A70490B8C0F}" presName="conn2-1" presStyleLbl="parChTrans1D3" presStyleIdx="4" presStyleCnt="5"/>
      <dgm:spPr/>
    </dgm:pt>
    <dgm:pt modelId="{CE2AAD77-1568-4DA3-BE95-D5D382491716}" type="pres">
      <dgm:prSet presAssocID="{66C209D0-AD08-4BBB-99B2-3A70490B8C0F}" presName="connTx" presStyleLbl="parChTrans1D3" presStyleIdx="4" presStyleCnt="5"/>
      <dgm:spPr/>
    </dgm:pt>
    <dgm:pt modelId="{7D10DC87-4222-4016-B5D4-D037CCF9FE83}" type="pres">
      <dgm:prSet presAssocID="{BFD42CB7-B7DF-48EA-AF9B-90B74D975432}" presName="root2" presStyleCnt="0"/>
      <dgm:spPr/>
    </dgm:pt>
    <dgm:pt modelId="{82CD5EFB-B00A-4DD9-8B1C-F00D17DC3D17}" type="pres">
      <dgm:prSet presAssocID="{BFD42CB7-B7DF-48EA-AF9B-90B74D975432}" presName="LevelTwoTextNode" presStyleLbl="node3" presStyleIdx="4" presStyleCnt="5">
        <dgm:presLayoutVars>
          <dgm:chPref val="3"/>
        </dgm:presLayoutVars>
      </dgm:prSet>
      <dgm:spPr/>
    </dgm:pt>
    <dgm:pt modelId="{62A883C9-9F88-459D-9CAD-85C10EA87EB9}" type="pres">
      <dgm:prSet presAssocID="{BFD42CB7-B7DF-48EA-AF9B-90B74D975432}" presName="level3hierChild" presStyleCnt="0"/>
      <dgm:spPr/>
    </dgm:pt>
  </dgm:ptLst>
  <dgm:cxnLst>
    <dgm:cxn modelId="{5B4F630D-D508-42D7-98CD-4C6BF0F5A837}" type="presOf" srcId="{6D948A0F-BA3B-4C68-8ED9-B565C8088148}" destId="{6AADDDB0-E029-4A7B-AABB-4B6782453169}" srcOrd="0" destOrd="0" presId="urn:microsoft.com/office/officeart/2005/8/layout/hierarchy2"/>
    <dgm:cxn modelId="{BA014D0D-F3D4-4437-B4FC-DEA0869D7A14}" type="presOf" srcId="{E3B3F08B-CE4A-460B-B5C1-63F2B5E5C708}" destId="{114E9735-2AFB-4A6C-9DEF-09C3B6D94CAE}" srcOrd="0" destOrd="0" presId="urn:microsoft.com/office/officeart/2005/8/layout/hierarchy2"/>
    <dgm:cxn modelId="{E7D3470E-1346-446F-9E01-71AAD2A18423}" type="presOf" srcId="{49C08B2A-63E6-4C9F-8D5B-3266367113C7}" destId="{9FAF9D7D-1077-4451-913C-25736E53BA4A}" srcOrd="0" destOrd="0" presId="urn:microsoft.com/office/officeart/2005/8/layout/hierarchy2"/>
    <dgm:cxn modelId="{700AC416-6CA5-43BA-96D8-9E40015879DB}" type="presOf" srcId="{BFD42CB7-B7DF-48EA-AF9B-90B74D975432}" destId="{82CD5EFB-B00A-4DD9-8B1C-F00D17DC3D17}" srcOrd="0" destOrd="0" presId="urn:microsoft.com/office/officeart/2005/8/layout/hierarchy2"/>
    <dgm:cxn modelId="{E2AD3119-93CE-4132-92A7-A7071BC5FD46}" srcId="{07C2C776-9B85-4C2D-9196-D81F71578365}" destId="{9BC7D208-37D0-4E02-B071-0FB1CFFABD5B}" srcOrd="0" destOrd="0" parTransId="{EF83079B-DFEE-48A5-BBF1-9D7B0097514E}" sibTransId="{BAF779F3-4D1F-4DE1-A3A8-92A6A3687C19}"/>
    <dgm:cxn modelId="{11E4F81D-7C1F-48EB-B22F-BF42E4645222}" type="presOf" srcId="{AD029EF5-22FC-4370-AAD7-5B10997A7034}" destId="{0756E35F-AD57-4D1B-B8D4-4312A27C19EA}" srcOrd="0" destOrd="0" presId="urn:microsoft.com/office/officeart/2005/8/layout/hierarchy2"/>
    <dgm:cxn modelId="{CBC6CC1F-E3D6-4A7E-BF58-2E7C3A02EFAF}" type="presOf" srcId="{25EE4D69-DD45-4B93-A94B-7CB5E0150042}" destId="{BA8BC1FC-742C-4A9D-9946-73EEE1767C41}" srcOrd="0" destOrd="0" presId="urn:microsoft.com/office/officeart/2005/8/layout/hierarchy2"/>
    <dgm:cxn modelId="{3CE28522-2897-44D6-8A79-81BE1DB00BC3}" srcId="{E3B3F08B-CE4A-460B-B5C1-63F2B5E5C708}" destId="{7C87B20C-D7C8-4882-8000-AC7A0DF20B11}" srcOrd="0" destOrd="0" parTransId="{2B7EBCF6-F1E9-4709-84DE-57F5E98C890B}" sibTransId="{6C3857DC-19FE-4855-BE98-F0F5BB745920}"/>
    <dgm:cxn modelId="{941B6D32-4A83-4DF7-8219-C5F843B82672}" type="presOf" srcId="{84F557CF-1BE7-4556-9A00-E6EDC8437C64}" destId="{6CFCC5E1-CC08-4241-8242-02C916D74AB3}" srcOrd="1" destOrd="0" presId="urn:microsoft.com/office/officeart/2005/8/layout/hierarchy2"/>
    <dgm:cxn modelId="{B9946035-CF0E-4E35-B819-9FA908B681E1}" type="presOf" srcId="{A8817686-77BF-4F4A-A1A0-2D11EC257D85}" destId="{22AADBE3-D188-48D1-945B-2664C908386A}" srcOrd="0" destOrd="0" presId="urn:microsoft.com/office/officeart/2005/8/layout/hierarchy2"/>
    <dgm:cxn modelId="{6CF8FA60-87D9-4CD9-9042-6E1E14E87E22}" type="presOf" srcId="{F77885A7-E070-49B9-B113-C45588C3DBD6}" destId="{05CC0EBD-8F0C-400F-B4D6-8E7A98567DB7}" srcOrd="0" destOrd="0" presId="urn:microsoft.com/office/officeart/2005/8/layout/hierarchy2"/>
    <dgm:cxn modelId="{4F328443-6EB0-450F-B6AD-29F6D7C48F78}" type="presOf" srcId="{448BB9C3-6F5B-40AA-9370-3EBDC954111E}" destId="{3DFD6AB6-1F51-4529-8DB1-441605419409}" srcOrd="0" destOrd="0" presId="urn:microsoft.com/office/officeart/2005/8/layout/hierarchy2"/>
    <dgm:cxn modelId="{3A73F464-18FC-40EB-B7AF-EA990A09C13E}" srcId="{7C87B20C-D7C8-4882-8000-AC7A0DF20B11}" destId="{07C2C776-9B85-4C2D-9196-D81F71578365}" srcOrd="3" destOrd="0" parTransId="{AD029EF5-22FC-4370-AAD7-5B10997A7034}" sibTransId="{FCFE78BB-9F15-49FE-88C8-0C00D272DC50}"/>
    <dgm:cxn modelId="{DA017368-09C8-4D3C-9DEF-AA3BF4F9DD1E}" srcId="{7C87B20C-D7C8-4882-8000-AC7A0DF20B11}" destId="{35EA6704-A8F1-4B71-90DE-5DD3A666279F}" srcOrd="2" destOrd="0" parTransId="{F77885A7-E070-49B9-B113-C45588C3DBD6}" sibTransId="{3F5D0EAA-BE52-4389-A07E-AB86BD7125E2}"/>
    <dgm:cxn modelId="{44C09B71-2F3E-497A-8769-960F7573EF68}" type="presOf" srcId="{F77885A7-E070-49B9-B113-C45588C3DBD6}" destId="{6B75EE81-AC2A-4C72-8C75-6EAF3A32C59D}" srcOrd="1" destOrd="0" presId="urn:microsoft.com/office/officeart/2005/8/layout/hierarchy2"/>
    <dgm:cxn modelId="{E662E851-2DF5-4299-AD0B-323074E1B2FB}" srcId="{7C87B20C-D7C8-4882-8000-AC7A0DF20B11}" destId="{7F2B0DFC-1CC4-4ADD-BC71-19A822C252FC}" srcOrd="4" destOrd="0" parTransId="{A592E182-150F-4837-A3AA-6F6A94337B9B}" sibTransId="{197F4D75-D535-4710-A390-3FF1CF92089A}"/>
    <dgm:cxn modelId="{3CBEAF54-C10A-45FD-845E-13AD683EA932}" type="presOf" srcId="{AD029EF5-22FC-4370-AAD7-5B10997A7034}" destId="{D1E4D205-3F9E-4DD6-B5D5-9FA6A80D320D}" srcOrd="1" destOrd="0" presId="urn:microsoft.com/office/officeart/2005/8/layout/hierarchy2"/>
    <dgm:cxn modelId="{49B3F055-B541-44E0-90D7-81A656218B5B}" type="presOf" srcId="{49C08B2A-63E6-4C9F-8D5B-3266367113C7}" destId="{43067A7C-502E-41C4-AE92-37E4F97228A8}" srcOrd="1" destOrd="0" presId="urn:microsoft.com/office/officeart/2005/8/layout/hierarchy2"/>
    <dgm:cxn modelId="{C2450E58-4A9F-4848-833B-C9889237E3DE}" srcId="{6D948A0F-BA3B-4C68-8ED9-B565C8088148}" destId="{B781E468-7361-45D9-8CC9-E28A34DCD26D}" srcOrd="0" destOrd="0" parTransId="{B59F0D34-D15D-4A22-B132-8F7EBC1F0BC8}" sibTransId="{7A1FCC62-82DA-4D72-A615-DCFDD754ECDA}"/>
    <dgm:cxn modelId="{D02F5D59-98C9-4F2E-B1F5-86071B96BF12}" type="presOf" srcId="{84F557CF-1BE7-4556-9A00-E6EDC8437C64}" destId="{81829600-A3E8-4385-81D4-252C59AEFF59}" srcOrd="0" destOrd="0" presId="urn:microsoft.com/office/officeart/2005/8/layout/hierarchy2"/>
    <dgm:cxn modelId="{E63E015A-7F02-4C00-9B57-5D2669340C01}" type="presOf" srcId="{9BC7D208-37D0-4E02-B071-0FB1CFFABD5B}" destId="{043E62DA-EBE0-4AC0-B3B1-E66865EB857E}" srcOrd="0" destOrd="0" presId="urn:microsoft.com/office/officeart/2005/8/layout/hierarchy2"/>
    <dgm:cxn modelId="{A7E1457A-1841-4D21-BBEF-9E2B3E8CA42D}" type="presOf" srcId="{B59F0D34-D15D-4A22-B132-8F7EBC1F0BC8}" destId="{9FF32CEE-C189-4C81-BF65-DE0E9C6C4FBE}" srcOrd="1" destOrd="0" presId="urn:microsoft.com/office/officeart/2005/8/layout/hierarchy2"/>
    <dgm:cxn modelId="{1257157C-266A-4488-9CA1-0E9C8AAC9766}" type="presOf" srcId="{E75C3991-BEDC-4137-B41C-76FFAE90CAB6}" destId="{4C5BABB1-BCBB-4ED2-A86A-44803F468A22}" srcOrd="1" destOrd="0" presId="urn:microsoft.com/office/officeart/2005/8/layout/hierarchy2"/>
    <dgm:cxn modelId="{9D94077D-7DBC-4185-B50D-3142E385AC85}" srcId="{7F2B0DFC-1CC4-4ADD-BC71-19A822C252FC}" destId="{BFD42CB7-B7DF-48EA-AF9B-90B74D975432}" srcOrd="0" destOrd="0" parTransId="{66C209D0-AD08-4BBB-99B2-3A70490B8C0F}" sibTransId="{D1EBD1D9-1A11-4AE4-BCEF-283EFDBF2636}"/>
    <dgm:cxn modelId="{DDCE1484-3588-4103-913B-1E3F32AA5365}" type="presOf" srcId="{FEEB44AB-D1A9-4B03-AF0F-2B28B036A755}" destId="{0C835693-2966-4D23-9339-95D306030BE0}" srcOrd="0" destOrd="0" presId="urn:microsoft.com/office/officeart/2005/8/layout/hierarchy2"/>
    <dgm:cxn modelId="{9549A987-9107-48B6-BBEA-CD2B50A193E5}" type="presOf" srcId="{66C209D0-AD08-4BBB-99B2-3A70490B8C0F}" destId="{CE2AAD77-1568-4DA3-BE95-D5D382491716}" srcOrd="1" destOrd="0" presId="urn:microsoft.com/office/officeart/2005/8/layout/hierarchy2"/>
    <dgm:cxn modelId="{48831588-53EE-4154-8117-80C0633DBDD2}" type="presOf" srcId="{06E0CD18-C3AB-49FA-9D6A-7656B23D1C52}" destId="{763279FB-28EF-4A4F-A88F-F3156F32C0E5}" srcOrd="0" destOrd="0" presId="urn:microsoft.com/office/officeart/2005/8/layout/hierarchy2"/>
    <dgm:cxn modelId="{51925788-1AB7-41AF-82E0-346C7F7E16BC}" srcId="{7C87B20C-D7C8-4882-8000-AC7A0DF20B11}" destId="{A8817686-77BF-4F4A-A1A0-2D11EC257D85}" srcOrd="0" destOrd="0" parTransId="{25EE4D69-DD45-4B93-A94B-7CB5E0150042}" sibTransId="{1B85322C-CBFD-4128-9AA8-F97920D03079}"/>
    <dgm:cxn modelId="{12517691-3986-42ED-ACC8-7E99852F363A}" type="presOf" srcId="{A592E182-150F-4837-A3AA-6F6A94337B9B}" destId="{4D09C830-E908-4E07-A5EA-BB42156A3D8E}" srcOrd="0" destOrd="0" presId="urn:microsoft.com/office/officeart/2005/8/layout/hierarchy2"/>
    <dgm:cxn modelId="{B544DC98-1EF0-4371-B145-04EF447F3D80}" type="presOf" srcId="{97910D88-38FB-410C-8378-33C766DA299C}" destId="{B316F578-DA5C-417B-8168-005360C19E60}" srcOrd="0" destOrd="0" presId="urn:microsoft.com/office/officeart/2005/8/layout/hierarchy2"/>
    <dgm:cxn modelId="{71F8689D-50CA-43C8-9ED9-1AC02647B283}" type="presOf" srcId="{B24327B3-3ECE-4A80-A971-02774EB572B3}" destId="{B90BA080-1073-4CAF-B7CF-CDD0B04B5568}" srcOrd="0" destOrd="0" presId="urn:microsoft.com/office/officeart/2005/8/layout/hierarchy2"/>
    <dgm:cxn modelId="{6230C89D-E957-4C14-9D41-E632D4ED6D2D}" type="presOf" srcId="{E75C3991-BEDC-4137-B41C-76FFAE90CAB6}" destId="{111DC7A8-AD16-4B9B-BE87-F166EDD76FB3}" srcOrd="0" destOrd="0" presId="urn:microsoft.com/office/officeart/2005/8/layout/hierarchy2"/>
    <dgm:cxn modelId="{B18ED09D-4AB3-42EB-8870-68D8DA8CE2DE}" type="presOf" srcId="{B781E468-7361-45D9-8CC9-E28A34DCD26D}" destId="{ED963584-4F25-48EC-84CA-F1C43D53FED1}" srcOrd="0" destOrd="0" presId="urn:microsoft.com/office/officeart/2005/8/layout/hierarchy2"/>
    <dgm:cxn modelId="{0722329E-6EC1-4FEB-A3D9-3BC9BCF20554}" type="presOf" srcId="{46FBE5D0-938F-46F7-96D4-24ADF31CDE2F}" destId="{253BEA06-96AE-49B0-88F5-94307BC5ACDC}" srcOrd="0" destOrd="0" presId="urn:microsoft.com/office/officeart/2005/8/layout/hierarchy2"/>
    <dgm:cxn modelId="{336EA79E-5946-4AA1-9BF7-64F89E7A2869}" type="presOf" srcId="{46FBE5D0-938F-46F7-96D4-24ADF31CDE2F}" destId="{66AEA49F-04DD-4D0D-ADFE-27A3323AFE13}" srcOrd="1" destOrd="0" presId="urn:microsoft.com/office/officeart/2005/8/layout/hierarchy2"/>
    <dgm:cxn modelId="{A2EEBA9F-9A67-4CC2-975A-C8C27570F4E2}" type="presOf" srcId="{C2F6E6D2-CE14-4B56-A86E-C67B687B9026}" destId="{294DC1E7-18FA-47D2-BA7A-72D57C11EA94}" srcOrd="0" destOrd="0" presId="urn:microsoft.com/office/officeart/2005/8/layout/hierarchy2"/>
    <dgm:cxn modelId="{401176A2-55CB-4189-A03B-A27E742B6CFF}" type="presOf" srcId="{07C2C776-9B85-4C2D-9196-D81F71578365}" destId="{F99699E6-8D27-4F21-A94D-3CB0F38FE8F0}" srcOrd="0" destOrd="0" presId="urn:microsoft.com/office/officeart/2005/8/layout/hierarchy2"/>
    <dgm:cxn modelId="{786531B0-E177-4439-A315-43CCB559A424}" type="presOf" srcId="{25EE4D69-DD45-4B93-A94B-7CB5E0150042}" destId="{3E6BBB0F-F060-4780-AB22-FD0707FACFB7}" srcOrd="1" destOrd="0" presId="urn:microsoft.com/office/officeart/2005/8/layout/hierarchy2"/>
    <dgm:cxn modelId="{976023B1-CE08-4692-8C7E-12CF453C38DA}" srcId="{A8817686-77BF-4F4A-A1A0-2D11EC257D85}" destId="{6D948A0F-BA3B-4C68-8ED9-B565C8088148}" srcOrd="0" destOrd="0" parTransId="{E75C3991-BEDC-4137-B41C-76FFAE90CAB6}" sibTransId="{6F314AA3-DE1F-406D-B432-68886332F964}"/>
    <dgm:cxn modelId="{967433C1-6D23-4F4D-8BFD-73B72A9D8D23}" type="presOf" srcId="{3D3A3E39-6910-4886-AA1E-D25DA2987302}" destId="{87F5B1DF-D7B4-4C46-A2B2-FBB59C7647AA}" srcOrd="0" destOrd="0" presId="urn:microsoft.com/office/officeart/2005/8/layout/hierarchy2"/>
    <dgm:cxn modelId="{D3D99EC2-7CA1-4E9B-9A1D-E993304F8F34}" type="presOf" srcId="{EF83079B-DFEE-48A5-BBF1-9D7B0097514E}" destId="{173A74C5-0C8B-4CA5-8763-03AF3A86437D}" srcOrd="0" destOrd="0" presId="urn:microsoft.com/office/officeart/2005/8/layout/hierarchy2"/>
    <dgm:cxn modelId="{772B0FC3-290A-458D-A1DC-47A931DDF504}" srcId="{97910D88-38FB-410C-8378-33C766DA299C}" destId="{3D3A3E39-6910-4886-AA1E-D25DA2987302}" srcOrd="0" destOrd="0" parTransId="{46FBE5D0-938F-46F7-96D4-24ADF31CDE2F}" sibTransId="{08259879-BCD7-4653-A86A-FFAF486A5265}"/>
    <dgm:cxn modelId="{3D61E7C4-EE78-4B0E-B7ED-8D352C7DFF7D}" type="presOf" srcId="{448BB9C3-6F5B-40AA-9370-3EBDC954111E}" destId="{46EF7EE4-04ED-4441-B47C-ED79775CB7D8}" srcOrd="1" destOrd="0" presId="urn:microsoft.com/office/officeart/2005/8/layout/hierarchy2"/>
    <dgm:cxn modelId="{BA021BC8-A695-46A6-A66F-05178E78D5AB}" type="presOf" srcId="{66C209D0-AD08-4BBB-99B2-3A70490B8C0F}" destId="{13FE701C-39D6-4D06-9029-240A9D075D86}" srcOrd="0" destOrd="0" presId="urn:microsoft.com/office/officeart/2005/8/layout/hierarchy2"/>
    <dgm:cxn modelId="{EC24B4CC-D87F-481F-BE7A-E353E061CB0A}" type="presOf" srcId="{7F2B0DFC-1CC4-4ADD-BC71-19A822C252FC}" destId="{5B4F01AC-1248-4F23-A389-97C513F9F0F9}" srcOrd="0" destOrd="0" presId="urn:microsoft.com/office/officeart/2005/8/layout/hierarchy2"/>
    <dgm:cxn modelId="{0EC4EDCF-9955-4F17-A88E-7B7A0226EBD0}" type="presOf" srcId="{EF83079B-DFEE-48A5-BBF1-9D7B0097514E}" destId="{74B00C2D-A739-4612-8DBE-22C75C81FD4F}" srcOrd="1" destOrd="0" presId="urn:microsoft.com/office/officeart/2005/8/layout/hierarchy2"/>
    <dgm:cxn modelId="{2EC2D3D4-3BED-4F92-948F-8BC228213234}" srcId="{C2F6E6D2-CE14-4B56-A86E-C67B687B9026}" destId="{06E0CD18-C3AB-49FA-9D6A-7656B23D1C52}" srcOrd="0" destOrd="0" parTransId="{B24327B3-3ECE-4A80-A971-02774EB572B3}" sibTransId="{5DB11648-7809-4486-B3BC-BA2859EA862F}"/>
    <dgm:cxn modelId="{B0A253D9-18B7-4629-8390-9C6AF3B0BE37}" type="presOf" srcId="{A592E182-150F-4837-A3AA-6F6A94337B9B}" destId="{42BC192B-8FF2-485E-AE74-CF9BEBE6C99D}" srcOrd="1" destOrd="0" presId="urn:microsoft.com/office/officeart/2005/8/layout/hierarchy2"/>
    <dgm:cxn modelId="{D6AA0BE5-9807-45A1-B943-1C72129969F7}" type="presOf" srcId="{B24327B3-3ECE-4A80-A971-02774EB572B3}" destId="{AA9E2E4B-7782-4619-AAE7-C41F10B63CD2}" srcOrd="1" destOrd="0" presId="urn:microsoft.com/office/officeart/2005/8/layout/hierarchy2"/>
    <dgm:cxn modelId="{0D93A1E8-CA36-45CC-AC14-3D8E52C45723}" type="presOf" srcId="{7C87B20C-D7C8-4882-8000-AC7A0DF20B11}" destId="{763547FE-0792-418D-8A84-D03C4F04AD4A}" srcOrd="0" destOrd="0" presId="urn:microsoft.com/office/officeart/2005/8/layout/hierarchy2"/>
    <dgm:cxn modelId="{266429F0-4991-44F0-9082-B6D64ED9AE4E}" srcId="{35EA6704-A8F1-4B71-90DE-5DD3A666279F}" destId="{97910D88-38FB-410C-8378-33C766DA299C}" srcOrd="0" destOrd="0" parTransId="{448BB9C3-6F5B-40AA-9370-3EBDC954111E}" sibTransId="{1C4B415B-F518-47AB-B438-9BD6D674356B}"/>
    <dgm:cxn modelId="{9D4ED9F0-4EEC-44B0-A2D8-54E7933BFBE2}" srcId="{7C87B20C-D7C8-4882-8000-AC7A0DF20B11}" destId="{FEEB44AB-D1A9-4B03-AF0F-2B28B036A755}" srcOrd="1" destOrd="0" parTransId="{49C08B2A-63E6-4C9F-8D5B-3266367113C7}" sibTransId="{574A3F02-0704-4621-B81C-4EDF37D85A72}"/>
    <dgm:cxn modelId="{62DA5AF3-1079-4D2B-BA56-953272F6CDE1}" type="presOf" srcId="{35EA6704-A8F1-4B71-90DE-5DD3A666279F}" destId="{18B73A57-40EC-4479-9ACB-90BB4C014531}" srcOrd="0" destOrd="0" presId="urn:microsoft.com/office/officeart/2005/8/layout/hierarchy2"/>
    <dgm:cxn modelId="{979EDEF3-90E1-4D88-87D5-704054DF5084}" type="presOf" srcId="{B59F0D34-D15D-4A22-B132-8F7EBC1F0BC8}" destId="{B5D212D3-0C3E-4C25-8202-374063A21C24}" srcOrd="0" destOrd="0" presId="urn:microsoft.com/office/officeart/2005/8/layout/hierarchy2"/>
    <dgm:cxn modelId="{759161F8-A3F2-4D30-A027-4B6EF0810F0C}" srcId="{A8817686-77BF-4F4A-A1A0-2D11EC257D85}" destId="{C2F6E6D2-CE14-4B56-A86E-C67B687B9026}" srcOrd="1" destOrd="0" parTransId="{84F557CF-1BE7-4556-9A00-E6EDC8437C64}" sibTransId="{DF2FF41C-24D0-4AA0-888C-520A6D158AEA}"/>
    <dgm:cxn modelId="{8879F947-402D-4DE9-B3E1-D69F929B57D5}" type="presParOf" srcId="{114E9735-2AFB-4A6C-9DEF-09C3B6D94CAE}" destId="{EBB815B6-C97F-4CA4-BE96-46B68C530E96}" srcOrd="0" destOrd="0" presId="urn:microsoft.com/office/officeart/2005/8/layout/hierarchy2"/>
    <dgm:cxn modelId="{0446D954-E5F8-4588-B9BD-E19E08CA5F8E}" type="presParOf" srcId="{EBB815B6-C97F-4CA4-BE96-46B68C530E96}" destId="{763547FE-0792-418D-8A84-D03C4F04AD4A}" srcOrd="0" destOrd="0" presId="urn:microsoft.com/office/officeart/2005/8/layout/hierarchy2"/>
    <dgm:cxn modelId="{6806DBF2-9987-4783-B2E3-B18535E5FFEE}" type="presParOf" srcId="{EBB815B6-C97F-4CA4-BE96-46B68C530E96}" destId="{0DDFE903-99C1-4090-A913-9EE019D25B58}" srcOrd="1" destOrd="0" presId="urn:microsoft.com/office/officeart/2005/8/layout/hierarchy2"/>
    <dgm:cxn modelId="{B3DF50F8-F558-48A7-BFC2-7BC11621699E}" type="presParOf" srcId="{0DDFE903-99C1-4090-A913-9EE019D25B58}" destId="{BA8BC1FC-742C-4A9D-9946-73EEE1767C41}" srcOrd="0" destOrd="0" presId="urn:microsoft.com/office/officeart/2005/8/layout/hierarchy2"/>
    <dgm:cxn modelId="{729083B0-C915-46CD-BCDF-CDC75F4AB5B5}" type="presParOf" srcId="{BA8BC1FC-742C-4A9D-9946-73EEE1767C41}" destId="{3E6BBB0F-F060-4780-AB22-FD0707FACFB7}" srcOrd="0" destOrd="0" presId="urn:microsoft.com/office/officeart/2005/8/layout/hierarchy2"/>
    <dgm:cxn modelId="{2D71D71D-1224-460B-A4E0-4982C56C050E}" type="presParOf" srcId="{0DDFE903-99C1-4090-A913-9EE019D25B58}" destId="{036FA9B9-9C1D-46B6-993C-BE887E556881}" srcOrd="1" destOrd="0" presId="urn:microsoft.com/office/officeart/2005/8/layout/hierarchy2"/>
    <dgm:cxn modelId="{2B12ABC9-50B3-4D4A-AA70-134690150CE9}" type="presParOf" srcId="{036FA9B9-9C1D-46B6-993C-BE887E556881}" destId="{22AADBE3-D188-48D1-945B-2664C908386A}" srcOrd="0" destOrd="0" presId="urn:microsoft.com/office/officeart/2005/8/layout/hierarchy2"/>
    <dgm:cxn modelId="{3D241912-5AD7-42AB-A994-6955156F0791}" type="presParOf" srcId="{036FA9B9-9C1D-46B6-993C-BE887E556881}" destId="{84D06A43-1F59-4E91-8F7D-8F07227BBB8D}" srcOrd="1" destOrd="0" presId="urn:microsoft.com/office/officeart/2005/8/layout/hierarchy2"/>
    <dgm:cxn modelId="{B0417439-C568-457C-AB12-C0A8E33C0619}" type="presParOf" srcId="{84D06A43-1F59-4E91-8F7D-8F07227BBB8D}" destId="{111DC7A8-AD16-4B9B-BE87-F166EDD76FB3}" srcOrd="0" destOrd="0" presId="urn:microsoft.com/office/officeart/2005/8/layout/hierarchy2"/>
    <dgm:cxn modelId="{13CA282A-8DB6-4686-BD32-7C5D2DE70E56}" type="presParOf" srcId="{111DC7A8-AD16-4B9B-BE87-F166EDD76FB3}" destId="{4C5BABB1-BCBB-4ED2-A86A-44803F468A22}" srcOrd="0" destOrd="0" presId="urn:microsoft.com/office/officeart/2005/8/layout/hierarchy2"/>
    <dgm:cxn modelId="{1734C197-C9E6-4539-B20A-EAA9678B737F}" type="presParOf" srcId="{84D06A43-1F59-4E91-8F7D-8F07227BBB8D}" destId="{BE0C9050-5342-4897-A697-026458A83E95}" srcOrd="1" destOrd="0" presId="urn:microsoft.com/office/officeart/2005/8/layout/hierarchy2"/>
    <dgm:cxn modelId="{28909B12-A0DC-4BB7-88D2-19563255D184}" type="presParOf" srcId="{BE0C9050-5342-4897-A697-026458A83E95}" destId="{6AADDDB0-E029-4A7B-AABB-4B6782453169}" srcOrd="0" destOrd="0" presId="urn:microsoft.com/office/officeart/2005/8/layout/hierarchy2"/>
    <dgm:cxn modelId="{3233FA44-DC85-4C7C-8E37-79630ACA556E}" type="presParOf" srcId="{BE0C9050-5342-4897-A697-026458A83E95}" destId="{A3A8BA32-63E3-4FAD-89AC-FEEB3737A190}" srcOrd="1" destOrd="0" presId="urn:microsoft.com/office/officeart/2005/8/layout/hierarchy2"/>
    <dgm:cxn modelId="{E5D3DFB1-E173-45DB-BCD6-A08289357993}" type="presParOf" srcId="{A3A8BA32-63E3-4FAD-89AC-FEEB3737A190}" destId="{B5D212D3-0C3E-4C25-8202-374063A21C24}" srcOrd="0" destOrd="0" presId="urn:microsoft.com/office/officeart/2005/8/layout/hierarchy2"/>
    <dgm:cxn modelId="{F10A2EF8-0DA9-42CD-83B1-2FBFF2445E07}" type="presParOf" srcId="{B5D212D3-0C3E-4C25-8202-374063A21C24}" destId="{9FF32CEE-C189-4C81-BF65-DE0E9C6C4FBE}" srcOrd="0" destOrd="0" presId="urn:microsoft.com/office/officeart/2005/8/layout/hierarchy2"/>
    <dgm:cxn modelId="{E6F8E200-8DCB-4C6C-A189-26B44C0BB833}" type="presParOf" srcId="{A3A8BA32-63E3-4FAD-89AC-FEEB3737A190}" destId="{16FEE43E-E2D9-489B-A7EE-34EB644F9682}" srcOrd="1" destOrd="0" presId="urn:microsoft.com/office/officeart/2005/8/layout/hierarchy2"/>
    <dgm:cxn modelId="{65B7C055-B6E0-4087-89A4-380AC832B956}" type="presParOf" srcId="{16FEE43E-E2D9-489B-A7EE-34EB644F9682}" destId="{ED963584-4F25-48EC-84CA-F1C43D53FED1}" srcOrd="0" destOrd="0" presId="urn:microsoft.com/office/officeart/2005/8/layout/hierarchy2"/>
    <dgm:cxn modelId="{ED50974A-0A63-411E-83C3-37DD26A334C6}" type="presParOf" srcId="{16FEE43E-E2D9-489B-A7EE-34EB644F9682}" destId="{41023910-6FC5-452B-9639-5E0C3631EFC6}" srcOrd="1" destOrd="0" presId="urn:microsoft.com/office/officeart/2005/8/layout/hierarchy2"/>
    <dgm:cxn modelId="{B0AE274B-CEC9-4BB6-AF53-A332184F5D2B}" type="presParOf" srcId="{84D06A43-1F59-4E91-8F7D-8F07227BBB8D}" destId="{81829600-A3E8-4385-81D4-252C59AEFF59}" srcOrd="2" destOrd="0" presId="urn:microsoft.com/office/officeart/2005/8/layout/hierarchy2"/>
    <dgm:cxn modelId="{BCB5AF56-D223-404C-BD55-426EC2EFAA31}" type="presParOf" srcId="{81829600-A3E8-4385-81D4-252C59AEFF59}" destId="{6CFCC5E1-CC08-4241-8242-02C916D74AB3}" srcOrd="0" destOrd="0" presId="urn:microsoft.com/office/officeart/2005/8/layout/hierarchy2"/>
    <dgm:cxn modelId="{ACBC6ED7-D5DF-464F-B8A9-B9FFA2DAA739}" type="presParOf" srcId="{84D06A43-1F59-4E91-8F7D-8F07227BBB8D}" destId="{EFA43E1F-EBBC-4BA5-B1D6-625C62E04AE6}" srcOrd="3" destOrd="0" presId="urn:microsoft.com/office/officeart/2005/8/layout/hierarchy2"/>
    <dgm:cxn modelId="{1A140E99-2147-4463-9753-EA6D4A64FD88}" type="presParOf" srcId="{EFA43E1F-EBBC-4BA5-B1D6-625C62E04AE6}" destId="{294DC1E7-18FA-47D2-BA7A-72D57C11EA94}" srcOrd="0" destOrd="0" presId="urn:microsoft.com/office/officeart/2005/8/layout/hierarchy2"/>
    <dgm:cxn modelId="{01F3DF24-8DCE-46B5-8DD5-9016FA38D5DB}" type="presParOf" srcId="{EFA43E1F-EBBC-4BA5-B1D6-625C62E04AE6}" destId="{AA9F28DF-6D87-4622-80C3-74FA2FC1BDD4}" srcOrd="1" destOrd="0" presId="urn:microsoft.com/office/officeart/2005/8/layout/hierarchy2"/>
    <dgm:cxn modelId="{00E18173-6F9B-4F65-84BE-4926621FAE40}" type="presParOf" srcId="{AA9F28DF-6D87-4622-80C3-74FA2FC1BDD4}" destId="{B90BA080-1073-4CAF-B7CF-CDD0B04B5568}" srcOrd="0" destOrd="0" presId="urn:microsoft.com/office/officeart/2005/8/layout/hierarchy2"/>
    <dgm:cxn modelId="{79DBBA13-848B-4427-B3AD-8070F79DAC37}" type="presParOf" srcId="{B90BA080-1073-4CAF-B7CF-CDD0B04B5568}" destId="{AA9E2E4B-7782-4619-AAE7-C41F10B63CD2}" srcOrd="0" destOrd="0" presId="urn:microsoft.com/office/officeart/2005/8/layout/hierarchy2"/>
    <dgm:cxn modelId="{D3D1AF91-4245-4BBF-92B7-63C9F6B56B22}" type="presParOf" srcId="{AA9F28DF-6D87-4622-80C3-74FA2FC1BDD4}" destId="{88358E79-2B79-4EFF-AF42-D48CC6B4FC4C}" srcOrd="1" destOrd="0" presId="urn:microsoft.com/office/officeart/2005/8/layout/hierarchy2"/>
    <dgm:cxn modelId="{21F1157E-9A1F-4EAB-ABF6-0529F922060A}" type="presParOf" srcId="{88358E79-2B79-4EFF-AF42-D48CC6B4FC4C}" destId="{763279FB-28EF-4A4F-A88F-F3156F32C0E5}" srcOrd="0" destOrd="0" presId="urn:microsoft.com/office/officeart/2005/8/layout/hierarchy2"/>
    <dgm:cxn modelId="{BC3321F9-1699-4F42-B2B1-1127236ED78A}" type="presParOf" srcId="{88358E79-2B79-4EFF-AF42-D48CC6B4FC4C}" destId="{99DC4407-D5B5-49CE-A5DC-225F2C438BCC}" srcOrd="1" destOrd="0" presId="urn:microsoft.com/office/officeart/2005/8/layout/hierarchy2"/>
    <dgm:cxn modelId="{E1CA7974-C932-4C77-B57A-08292F390D2F}" type="presParOf" srcId="{0DDFE903-99C1-4090-A913-9EE019D25B58}" destId="{9FAF9D7D-1077-4451-913C-25736E53BA4A}" srcOrd="2" destOrd="0" presId="urn:microsoft.com/office/officeart/2005/8/layout/hierarchy2"/>
    <dgm:cxn modelId="{5AFCB7D6-E52C-4332-ADD0-3DA0F7DF4438}" type="presParOf" srcId="{9FAF9D7D-1077-4451-913C-25736E53BA4A}" destId="{43067A7C-502E-41C4-AE92-37E4F97228A8}" srcOrd="0" destOrd="0" presId="urn:microsoft.com/office/officeart/2005/8/layout/hierarchy2"/>
    <dgm:cxn modelId="{F3A08CEF-AB64-4982-956A-0AF1A8A2B964}" type="presParOf" srcId="{0DDFE903-99C1-4090-A913-9EE019D25B58}" destId="{5B01B9F3-806C-4153-BC13-96AA6509C994}" srcOrd="3" destOrd="0" presId="urn:microsoft.com/office/officeart/2005/8/layout/hierarchy2"/>
    <dgm:cxn modelId="{73E2DBF9-F312-4989-AEC7-23DFFA028FC2}" type="presParOf" srcId="{5B01B9F3-806C-4153-BC13-96AA6509C994}" destId="{0C835693-2966-4D23-9339-95D306030BE0}" srcOrd="0" destOrd="0" presId="urn:microsoft.com/office/officeart/2005/8/layout/hierarchy2"/>
    <dgm:cxn modelId="{EA16656A-E91D-49CF-A612-B7F5513F0A9D}" type="presParOf" srcId="{5B01B9F3-806C-4153-BC13-96AA6509C994}" destId="{3DE4091E-439F-4E0E-B69D-DA84FA5B4051}" srcOrd="1" destOrd="0" presId="urn:microsoft.com/office/officeart/2005/8/layout/hierarchy2"/>
    <dgm:cxn modelId="{4747451B-6ED6-42EB-819A-17B6342643E0}" type="presParOf" srcId="{0DDFE903-99C1-4090-A913-9EE019D25B58}" destId="{05CC0EBD-8F0C-400F-B4D6-8E7A98567DB7}" srcOrd="4" destOrd="0" presId="urn:microsoft.com/office/officeart/2005/8/layout/hierarchy2"/>
    <dgm:cxn modelId="{7E151C39-059F-444D-8134-04B20A674B6F}" type="presParOf" srcId="{05CC0EBD-8F0C-400F-B4D6-8E7A98567DB7}" destId="{6B75EE81-AC2A-4C72-8C75-6EAF3A32C59D}" srcOrd="0" destOrd="0" presId="urn:microsoft.com/office/officeart/2005/8/layout/hierarchy2"/>
    <dgm:cxn modelId="{76CB867C-A80B-4463-8786-F78213E028B3}" type="presParOf" srcId="{0DDFE903-99C1-4090-A913-9EE019D25B58}" destId="{61C246EA-5680-4034-90FE-ACF1B53A109E}" srcOrd="5" destOrd="0" presId="urn:microsoft.com/office/officeart/2005/8/layout/hierarchy2"/>
    <dgm:cxn modelId="{0C1F563D-6BBA-4B5F-9455-7E5386A7F65A}" type="presParOf" srcId="{61C246EA-5680-4034-90FE-ACF1B53A109E}" destId="{18B73A57-40EC-4479-9ACB-90BB4C014531}" srcOrd="0" destOrd="0" presId="urn:microsoft.com/office/officeart/2005/8/layout/hierarchy2"/>
    <dgm:cxn modelId="{EF93D776-3EB1-4CB6-A022-B84B5DD044EC}" type="presParOf" srcId="{61C246EA-5680-4034-90FE-ACF1B53A109E}" destId="{D40BC6BE-538B-4A6C-91D8-A4040DB165BE}" srcOrd="1" destOrd="0" presId="urn:microsoft.com/office/officeart/2005/8/layout/hierarchy2"/>
    <dgm:cxn modelId="{901D82F0-FD79-401B-BDED-AAB79BFF2B63}" type="presParOf" srcId="{D40BC6BE-538B-4A6C-91D8-A4040DB165BE}" destId="{3DFD6AB6-1F51-4529-8DB1-441605419409}" srcOrd="0" destOrd="0" presId="urn:microsoft.com/office/officeart/2005/8/layout/hierarchy2"/>
    <dgm:cxn modelId="{7E781F4B-4097-480E-941D-BAA06EAF615D}" type="presParOf" srcId="{3DFD6AB6-1F51-4529-8DB1-441605419409}" destId="{46EF7EE4-04ED-4441-B47C-ED79775CB7D8}" srcOrd="0" destOrd="0" presId="urn:microsoft.com/office/officeart/2005/8/layout/hierarchy2"/>
    <dgm:cxn modelId="{5E5953D1-55BB-4DE6-8EF4-965F0655A693}" type="presParOf" srcId="{D40BC6BE-538B-4A6C-91D8-A4040DB165BE}" destId="{5294CC72-D8A3-4B7A-AB68-30D6822D1A83}" srcOrd="1" destOrd="0" presId="urn:microsoft.com/office/officeart/2005/8/layout/hierarchy2"/>
    <dgm:cxn modelId="{1CA49863-F15D-4491-879E-2FFCAA5EC077}" type="presParOf" srcId="{5294CC72-D8A3-4B7A-AB68-30D6822D1A83}" destId="{B316F578-DA5C-417B-8168-005360C19E60}" srcOrd="0" destOrd="0" presId="urn:microsoft.com/office/officeart/2005/8/layout/hierarchy2"/>
    <dgm:cxn modelId="{CEE96489-0BA3-4E7F-828F-EA0060599E89}" type="presParOf" srcId="{5294CC72-D8A3-4B7A-AB68-30D6822D1A83}" destId="{97FB8476-DB1A-47DC-BAA6-617413767E9A}" srcOrd="1" destOrd="0" presId="urn:microsoft.com/office/officeart/2005/8/layout/hierarchy2"/>
    <dgm:cxn modelId="{AF90DCB6-872B-442B-A2BA-3DBAE48B97A2}" type="presParOf" srcId="{97FB8476-DB1A-47DC-BAA6-617413767E9A}" destId="{253BEA06-96AE-49B0-88F5-94307BC5ACDC}" srcOrd="0" destOrd="0" presId="urn:microsoft.com/office/officeart/2005/8/layout/hierarchy2"/>
    <dgm:cxn modelId="{E265E4E5-9439-4673-B9DB-068060FE303C}" type="presParOf" srcId="{253BEA06-96AE-49B0-88F5-94307BC5ACDC}" destId="{66AEA49F-04DD-4D0D-ADFE-27A3323AFE13}" srcOrd="0" destOrd="0" presId="urn:microsoft.com/office/officeart/2005/8/layout/hierarchy2"/>
    <dgm:cxn modelId="{EACB61E1-98F7-44EF-B687-603FC4EC9DEF}" type="presParOf" srcId="{97FB8476-DB1A-47DC-BAA6-617413767E9A}" destId="{130C6814-8250-4C8D-B00D-DE64092FC6E9}" srcOrd="1" destOrd="0" presId="urn:microsoft.com/office/officeart/2005/8/layout/hierarchy2"/>
    <dgm:cxn modelId="{70B5290E-FD5A-4DB7-95A4-AA2944D0E2D7}" type="presParOf" srcId="{130C6814-8250-4C8D-B00D-DE64092FC6E9}" destId="{87F5B1DF-D7B4-4C46-A2B2-FBB59C7647AA}" srcOrd="0" destOrd="0" presId="urn:microsoft.com/office/officeart/2005/8/layout/hierarchy2"/>
    <dgm:cxn modelId="{CB2F959D-60B2-4017-A0B5-10D8BE2FBAFA}" type="presParOf" srcId="{130C6814-8250-4C8D-B00D-DE64092FC6E9}" destId="{9C07796B-0B6D-4AC6-B5E7-1E2F76FFFBED}" srcOrd="1" destOrd="0" presId="urn:microsoft.com/office/officeart/2005/8/layout/hierarchy2"/>
    <dgm:cxn modelId="{4DDE2D26-6875-4442-8187-EB3728B3455C}" type="presParOf" srcId="{0DDFE903-99C1-4090-A913-9EE019D25B58}" destId="{0756E35F-AD57-4D1B-B8D4-4312A27C19EA}" srcOrd="6" destOrd="0" presId="urn:microsoft.com/office/officeart/2005/8/layout/hierarchy2"/>
    <dgm:cxn modelId="{60C1F4F6-E03B-4989-8721-C84200238613}" type="presParOf" srcId="{0756E35F-AD57-4D1B-B8D4-4312A27C19EA}" destId="{D1E4D205-3F9E-4DD6-B5D5-9FA6A80D320D}" srcOrd="0" destOrd="0" presId="urn:microsoft.com/office/officeart/2005/8/layout/hierarchy2"/>
    <dgm:cxn modelId="{688445A5-41FD-4B18-9D56-90555FF20E39}" type="presParOf" srcId="{0DDFE903-99C1-4090-A913-9EE019D25B58}" destId="{E3C3FCD6-BF2B-4161-8099-7CD15623C237}" srcOrd="7" destOrd="0" presId="urn:microsoft.com/office/officeart/2005/8/layout/hierarchy2"/>
    <dgm:cxn modelId="{58346665-B04D-403D-9089-EEE86DEBCE92}" type="presParOf" srcId="{E3C3FCD6-BF2B-4161-8099-7CD15623C237}" destId="{F99699E6-8D27-4F21-A94D-3CB0F38FE8F0}" srcOrd="0" destOrd="0" presId="urn:microsoft.com/office/officeart/2005/8/layout/hierarchy2"/>
    <dgm:cxn modelId="{9AA1C09B-BE3A-49F6-8CE7-B937AA1C40E9}" type="presParOf" srcId="{E3C3FCD6-BF2B-4161-8099-7CD15623C237}" destId="{53FC31C7-D583-4DE2-BCE9-515607A2961E}" srcOrd="1" destOrd="0" presId="urn:microsoft.com/office/officeart/2005/8/layout/hierarchy2"/>
    <dgm:cxn modelId="{9BB509F3-1615-4B87-BEA2-03B44C4277EC}" type="presParOf" srcId="{53FC31C7-D583-4DE2-BCE9-515607A2961E}" destId="{173A74C5-0C8B-4CA5-8763-03AF3A86437D}" srcOrd="0" destOrd="0" presId="urn:microsoft.com/office/officeart/2005/8/layout/hierarchy2"/>
    <dgm:cxn modelId="{F5BB54AC-A1FF-4E39-91BF-5F7304E60636}" type="presParOf" srcId="{173A74C5-0C8B-4CA5-8763-03AF3A86437D}" destId="{74B00C2D-A739-4612-8DBE-22C75C81FD4F}" srcOrd="0" destOrd="0" presId="urn:microsoft.com/office/officeart/2005/8/layout/hierarchy2"/>
    <dgm:cxn modelId="{918C9FD3-E827-494A-B57C-0D451A60A9E6}" type="presParOf" srcId="{53FC31C7-D583-4DE2-BCE9-515607A2961E}" destId="{65A4127C-73D7-4DBB-973F-D27E12BF541A}" srcOrd="1" destOrd="0" presId="urn:microsoft.com/office/officeart/2005/8/layout/hierarchy2"/>
    <dgm:cxn modelId="{A479264A-0DDA-41B9-A671-AC51E7E70176}" type="presParOf" srcId="{65A4127C-73D7-4DBB-973F-D27E12BF541A}" destId="{043E62DA-EBE0-4AC0-B3B1-E66865EB857E}" srcOrd="0" destOrd="0" presId="urn:microsoft.com/office/officeart/2005/8/layout/hierarchy2"/>
    <dgm:cxn modelId="{947F44A9-254D-459F-8442-B825EFA7E562}" type="presParOf" srcId="{65A4127C-73D7-4DBB-973F-D27E12BF541A}" destId="{88E547E4-0DA2-4B35-A48A-0DED5F0E47BB}" srcOrd="1" destOrd="0" presId="urn:microsoft.com/office/officeart/2005/8/layout/hierarchy2"/>
    <dgm:cxn modelId="{A43EA18D-24BB-438F-AF6B-97FD532C44B9}" type="presParOf" srcId="{0DDFE903-99C1-4090-A913-9EE019D25B58}" destId="{4D09C830-E908-4E07-A5EA-BB42156A3D8E}" srcOrd="8" destOrd="0" presId="urn:microsoft.com/office/officeart/2005/8/layout/hierarchy2"/>
    <dgm:cxn modelId="{1CE8807D-CF2B-47EF-889E-0409A69E3446}" type="presParOf" srcId="{4D09C830-E908-4E07-A5EA-BB42156A3D8E}" destId="{42BC192B-8FF2-485E-AE74-CF9BEBE6C99D}" srcOrd="0" destOrd="0" presId="urn:microsoft.com/office/officeart/2005/8/layout/hierarchy2"/>
    <dgm:cxn modelId="{9BEEF536-0C53-4401-A391-0DE26EAA1312}" type="presParOf" srcId="{0DDFE903-99C1-4090-A913-9EE019D25B58}" destId="{48748F93-F286-4F36-841C-12D64B858721}" srcOrd="9" destOrd="0" presId="urn:microsoft.com/office/officeart/2005/8/layout/hierarchy2"/>
    <dgm:cxn modelId="{F56CFD14-D736-4D37-89BE-1F87B77B119E}" type="presParOf" srcId="{48748F93-F286-4F36-841C-12D64B858721}" destId="{5B4F01AC-1248-4F23-A389-97C513F9F0F9}" srcOrd="0" destOrd="0" presId="urn:microsoft.com/office/officeart/2005/8/layout/hierarchy2"/>
    <dgm:cxn modelId="{08575B41-0453-49AC-9973-CC693CEAEA44}" type="presParOf" srcId="{48748F93-F286-4F36-841C-12D64B858721}" destId="{2020982D-015C-46E2-8FEA-E8F3C0C81FC3}" srcOrd="1" destOrd="0" presId="urn:microsoft.com/office/officeart/2005/8/layout/hierarchy2"/>
    <dgm:cxn modelId="{4B6F43CB-1AB9-4C6D-A792-3312335102C8}" type="presParOf" srcId="{2020982D-015C-46E2-8FEA-E8F3C0C81FC3}" destId="{13FE701C-39D6-4D06-9029-240A9D075D86}" srcOrd="0" destOrd="0" presId="urn:microsoft.com/office/officeart/2005/8/layout/hierarchy2"/>
    <dgm:cxn modelId="{E46D8C01-A147-4EEE-935D-327500B6CF25}" type="presParOf" srcId="{13FE701C-39D6-4D06-9029-240A9D075D86}" destId="{CE2AAD77-1568-4DA3-BE95-D5D382491716}" srcOrd="0" destOrd="0" presId="urn:microsoft.com/office/officeart/2005/8/layout/hierarchy2"/>
    <dgm:cxn modelId="{C54C68CB-6BD8-4C01-AF1B-80716EE28A73}" type="presParOf" srcId="{2020982D-015C-46E2-8FEA-E8F3C0C81FC3}" destId="{7D10DC87-4222-4016-B5D4-D037CCF9FE83}" srcOrd="1" destOrd="0" presId="urn:microsoft.com/office/officeart/2005/8/layout/hierarchy2"/>
    <dgm:cxn modelId="{1D55F109-3034-4215-9E04-BC1868D1CB67}" type="presParOf" srcId="{7D10DC87-4222-4016-B5D4-D037CCF9FE83}" destId="{82CD5EFB-B00A-4DD9-8B1C-F00D17DC3D17}" srcOrd="0" destOrd="0" presId="urn:microsoft.com/office/officeart/2005/8/layout/hierarchy2"/>
    <dgm:cxn modelId="{C1AE00D5-A5A1-4EC7-8511-188F9672C3BB}" type="presParOf" srcId="{7D10DC87-4222-4016-B5D4-D037CCF9FE83}" destId="{62A883C9-9F88-459D-9CAD-85C10EA87EB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547FE-0792-418D-8A84-D03C4F04AD4A}">
      <dsp:nvSpPr>
        <dsp:cNvPr id="0" name=""/>
        <dsp:cNvSpPr/>
      </dsp:nvSpPr>
      <dsp:spPr>
        <a:xfrm>
          <a:off x="1909354" y="1707684"/>
          <a:ext cx="1288130" cy="933991"/>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Sigma Rule</a:t>
          </a:r>
        </a:p>
      </dsp:txBody>
      <dsp:txXfrm>
        <a:off x="1936710" y="1735040"/>
        <a:ext cx="1233418" cy="879279"/>
      </dsp:txXfrm>
    </dsp:sp>
    <dsp:sp modelId="{BA8BC1FC-742C-4A9D-9946-73EEE1767C41}">
      <dsp:nvSpPr>
        <dsp:cNvPr id="0" name=""/>
        <dsp:cNvSpPr/>
      </dsp:nvSpPr>
      <dsp:spPr>
        <a:xfrm rot="17350740">
          <a:off x="2670910" y="1419437"/>
          <a:ext cx="1568401" cy="29135"/>
        </a:xfrm>
        <a:custGeom>
          <a:avLst/>
          <a:gdLst/>
          <a:ahLst/>
          <a:cxnLst/>
          <a:rect l="0" t="0" r="0" b="0"/>
          <a:pathLst>
            <a:path>
              <a:moveTo>
                <a:pt x="0" y="14567"/>
              </a:moveTo>
              <a:lnTo>
                <a:pt x="1568401"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3415901" y="1394794"/>
        <a:ext cx="78420" cy="78420"/>
      </dsp:txXfrm>
    </dsp:sp>
    <dsp:sp modelId="{22AADBE3-D188-48D1-945B-2664C908386A}">
      <dsp:nvSpPr>
        <dsp:cNvPr id="0" name=""/>
        <dsp:cNvSpPr/>
      </dsp:nvSpPr>
      <dsp:spPr>
        <a:xfrm>
          <a:off x="3712737" y="371296"/>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Splunk</a:t>
          </a:r>
        </a:p>
      </dsp:txBody>
      <dsp:txXfrm>
        <a:off x="3731601" y="390160"/>
        <a:ext cx="1250402" cy="606337"/>
      </dsp:txXfrm>
    </dsp:sp>
    <dsp:sp modelId="{111DC7A8-AD16-4B9B-BE87-F166EDD76FB3}">
      <dsp:nvSpPr>
        <dsp:cNvPr id="0" name=""/>
        <dsp:cNvSpPr/>
      </dsp:nvSpPr>
      <dsp:spPr>
        <a:xfrm rot="19457599">
          <a:off x="4941227" y="493593"/>
          <a:ext cx="634535" cy="29135"/>
        </a:xfrm>
        <a:custGeom>
          <a:avLst/>
          <a:gdLst/>
          <a:ahLst/>
          <a:cxnLst/>
          <a:rect l="0" t="0" r="0" b="0"/>
          <a:pathLst>
            <a:path>
              <a:moveTo>
                <a:pt x="0" y="14567"/>
              </a:moveTo>
              <a:lnTo>
                <a:pt x="634535"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242631" y="492297"/>
        <a:ext cx="31726" cy="31726"/>
      </dsp:txXfrm>
    </dsp:sp>
    <dsp:sp modelId="{6AADDDB0-E029-4A7B-AABB-4B6782453169}">
      <dsp:nvSpPr>
        <dsp:cNvPr id="0" name=""/>
        <dsp:cNvSpPr/>
      </dsp:nvSpPr>
      <dsp:spPr>
        <a:xfrm>
          <a:off x="5516121" y="959"/>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Company 1 field names</a:t>
          </a:r>
        </a:p>
      </dsp:txBody>
      <dsp:txXfrm>
        <a:off x="5534985" y="19823"/>
        <a:ext cx="1250402" cy="606337"/>
      </dsp:txXfrm>
    </dsp:sp>
    <dsp:sp modelId="{B5D212D3-0C3E-4C25-8202-374063A21C24}">
      <dsp:nvSpPr>
        <dsp:cNvPr id="0" name=""/>
        <dsp:cNvSpPr/>
      </dsp:nvSpPr>
      <dsp:spPr>
        <a:xfrm>
          <a:off x="6804252" y="308424"/>
          <a:ext cx="515252" cy="29135"/>
        </a:xfrm>
        <a:custGeom>
          <a:avLst/>
          <a:gdLst/>
          <a:ahLst/>
          <a:cxnLst/>
          <a:rect l="0" t="0" r="0" b="0"/>
          <a:pathLst>
            <a:path>
              <a:moveTo>
                <a:pt x="0" y="14567"/>
              </a:moveTo>
              <a:lnTo>
                <a:pt x="515252"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048997" y="310110"/>
        <a:ext cx="25762" cy="25762"/>
      </dsp:txXfrm>
    </dsp:sp>
    <dsp:sp modelId="{ED963584-4F25-48EC-84CA-F1C43D53FED1}">
      <dsp:nvSpPr>
        <dsp:cNvPr id="0" name=""/>
        <dsp:cNvSpPr/>
      </dsp:nvSpPr>
      <dsp:spPr>
        <a:xfrm>
          <a:off x="7319504" y="959"/>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Search Query</a:t>
          </a:r>
        </a:p>
      </dsp:txBody>
      <dsp:txXfrm>
        <a:off x="7338368" y="19823"/>
        <a:ext cx="1250402" cy="606337"/>
      </dsp:txXfrm>
    </dsp:sp>
    <dsp:sp modelId="{81829600-A3E8-4385-81D4-252C59AEFF59}">
      <dsp:nvSpPr>
        <dsp:cNvPr id="0" name=""/>
        <dsp:cNvSpPr/>
      </dsp:nvSpPr>
      <dsp:spPr>
        <a:xfrm rot="2142401">
          <a:off x="4941227" y="863930"/>
          <a:ext cx="634535" cy="29135"/>
        </a:xfrm>
        <a:custGeom>
          <a:avLst/>
          <a:gdLst/>
          <a:ahLst/>
          <a:cxnLst/>
          <a:rect l="0" t="0" r="0" b="0"/>
          <a:pathLst>
            <a:path>
              <a:moveTo>
                <a:pt x="0" y="14567"/>
              </a:moveTo>
              <a:lnTo>
                <a:pt x="634535"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242631" y="862635"/>
        <a:ext cx="31726" cy="31726"/>
      </dsp:txXfrm>
    </dsp:sp>
    <dsp:sp modelId="{294DC1E7-18FA-47D2-BA7A-72D57C11EA94}">
      <dsp:nvSpPr>
        <dsp:cNvPr id="0" name=""/>
        <dsp:cNvSpPr/>
      </dsp:nvSpPr>
      <dsp:spPr>
        <a:xfrm>
          <a:off x="5516121" y="741634"/>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Company 2 field names</a:t>
          </a:r>
        </a:p>
      </dsp:txBody>
      <dsp:txXfrm>
        <a:off x="5534985" y="760498"/>
        <a:ext cx="1250402" cy="606337"/>
      </dsp:txXfrm>
    </dsp:sp>
    <dsp:sp modelId="{B90BA080-1073-4CAF-B7CF-CDD0B04B5568}">
      <dsp:nvSpPr>
        <dsp:cNvPr id="0" name=""/>
        <dsp:cNvSpPr/>
      </dsp:nvSpPr>
      <dsp:spPr>
        <a:xfrm>
          <a:off x="6804252" y="1049099"/>
          <a:ext cx="515252" cy="29135"/>
        </a:xfrm>
        <a:custGeom>
          <a:avLst/>
          <a:gdLst/>
          <a:ahLst/>
          <a:cxnLst/>
          <a:rect l="0" t="0" r="0" b="0"/>
          <a:pathLst>
            <a:path>
              <a:moveTo>
                <a:pt x="0" y="14567"/>
              </a:moveTo>
              <a:lnTo>
                <a:pt x="515252"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048997" y="1050786"/>
        <a:ext cx="25762" cy="25762"/>
      </dsp:txXfrm>
    </dsp:sp>
    <dsp:sp modelId="{763279FB-28EF-4A4F-A88F-F3156F32C0E5}">
      <dsp:nvSpPr>
        <dsp:cNvPr id="0" name=""/>
        <dsp:cNvSpPr/>
      </dsp:nvSpPr>
      <dsp:spPr>
        <a:xfrm>
          <a:off x="7319504" y="741634"/>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Search Query</a:t>
          </a:r>
        </a:p>
      </dsp:txBody>
      <dsp:txXfrm>
        <a:off x="7338368" y="760498"/>
        <a:ext cx="1250402" cy="606337"/>
      </dsp:txXfrm>
    </dsp:sp>
    <dsp:sp modelId="{9FAF9D7D-1077-4451-913C-25736E53BA4A}">
      <dsp:nvSpPr>
        <dsp:cNvPr id="0" name=""/>
        <dsp:cNvSpPr/>
      </dsp:nvSpPr>
      <dsp:spPr>
        <a:xfrm rot="18289469">
          <a:off x="3003978" y="1789774"/>
          <a:ext cx="902266" cy="29135"/>
        </a:xfrm>
        <a:custGeom>
          <a:avLst/>
          <a:gdLst/>
          <a:ahLst/>
          <a:cxnLst/>
          <a:rect l="0" t="0" r="0" b="0"/>
          <a:pathLst>
            <a:path>
              <a:moveTo>
                <a:pt x="0" y="14567"/>
              </a:moveTo>
              <a:lnTo>
                <a:pt x="902266"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432554" y="1781786"/>
        <a:ext cx="45113" cy="45113"/>
      </dsp:txXfrm>
    </dsp:sp>
    <dsp:sp modelId="{0C835693-2966-4D23-9339-95D306030BE0}">
      <dsp:nvSpPr>
        <dsp:cNvPr id="0" name=""/>
        <dsp:cNvSpPr/>
      </dsp:nvSpPr>
      <dsp:spPr>
        <a:xfrm>
          <a:off x="3712737" y="1111972"/>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Qradar</a:t>
          </a:r>
        </a:p>
      </dsp:txBody>
      <dsp:txXfrm>
        <a:off x="3731601" y="1130836"/>
        <a:ext cx="1250402" cy="606337"/>
      </dsp:txXfrm>
    </dsp:sp>
    <dsp:sp modelId="{05CC0EBD-8F0C-400F-B4D6-8E7A98567DB7}">
      <dsp:nvSpPr>
        <dsp:cNvPr id="0" name=""/>
        <dsp:cNvSpPr/>
      </dsp:nvSpPr>
      <dsp:spPr>
        <a:xfrm>
          <a:off x="3197485" y="2160112"/>
          <a:ext cx="515252" cy="29135"/>
        </a:xfrm>
        <a:custGeom>
          <a:avLst/>
          <a:gdLst/>
          <a:ahLst/>
          <a:cxnLst/>
          <a:rect l="0" t="0" r="0" b="0"/>
          <a:pathLst>
            <a:path>
              <a:moveTo>
                <a:pt x="0" y="14567"/>
              </a:moveTo>
              <a:lnTo>
                <a:pt x="515252"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442230" y="2161799"/>
        <a:ext cx="25762" cy="25762"/>
      </dsp:txXfrm>
    </dsp:sp>
    <dsp:sp modelId="{18B73A57-40EC-4479-9ACB-90BB4C014531}">
      <dsp:nvSpPr>
        <dsp:cNvPr id="0" name=""/>
        <dsp:cNvSpPr/>
      </dsp:nvSpPr>
      <dsp:spPr>
        <a:xfrm>
          <a:off x="3712737" y="1852647"/>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Elasticsearch</a:t>
          </a:r>
        </a:p>
      </dsp:txBody>
      <dsp:txXfrm>
        <a:off x="3731601" y="1871511"/>
        <a:ext cx="1250402" cy="606337"/>
      </dsp:txXfrm>
    </dsp:sp>
    <dsp:sp modelId="{3DFD6AB6-1F51-4529-8DB1-441605419409}">
      <dsp:nvSpPr>
        <dsp:cNvPr id="0" name=""/>
        <dsp:cNvSpPr/>
      </dsp:nvSpPr>
      <dsp:spPr>
        <a:xfrm>
          <a:off x="5000868" y="2160112"/>
          <a:ext cx="515252" cy="29135"/>
        </a:xfrm>
        <a:custGeom>
          <a:avLst/>
          <a:gdLst/>
          <a:ahLst/>
          <a:cxnLst/>
          <a:rect l="0" t="0" r="0" b="0"/>
          <a:pathLst>
            <a:path>
              <a:moveTo>
                <a:pt x="0" y="14567"/>
              </a:moveTo>
              <a:lnTo>
                <a:pt x="515252"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245613" y="2161799"/>
        <a:ext cx="25762" cy="25762"/>
      </dsp:txXfrm>
    </dsp:sp>
    <dsp:sp modelId="{B316F578-DA5C-417B-8168-005360C19E60}">
      <dsp:nvSpPr>
        <dsp:cNvPr id="0" name=""/>
        <dsp:cNvSpPr/>
      </dsp:nvSpPr>
      <dsp:spPr>
        <a:xfrm>
          <a:off x="5516121" y="1852647"/>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Company 3 field names</a:t>
          </a:r>
        </a:p>
      </dsp:txBody>
      <dsp:txXfrm>
        <a:off x="5534985" y="1871511"/>
        <a:ext cx="1250402" cy="606337"/>
      </dsp:txXfrm>
    </dsp:sp>
    <dsp:sp modelId="{253BEA06-96AE-49B0-88F5-94307BC5ACDC}">
      <dsp:nvSpPr>
        <dsp:cNvPr id="0" name=""/>
        <dsp:cNvSpPr/>
      </dsp:nvSpPr>
      <dsp:spPr>
        <a:xfrm>
          <a:off x="6804252" y="2160112"/>
          <a:ext cx="515252" cy="29135"/>
        </a:xfrm>
        <a:custGeom>
          <a:avLst/>
          <a:gdLst/>
          <a:ahLst/>
          <a:cxnLst/>
          <a:rect l="0" t="0" r="0" b="0"/>
          <a:pathLst>
            <a:path>
              <a:moveTo>
                <a:pt x="0" y="14567"/>
              </a:moveTo>
              <a:lnTo>
                <a:pt x="515252"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048997" y="2161799"/>
        <a:ext cx="25762" cy="25762"/>
      </dsp:txXfrm>
    </dsp:sp>
    <dsp:sp modelId="{87F5B1DF-D7B4-4C46-A2B2-FBB59C7647AA}">
      <dsp:nvSpPr>
        <dsp:cNvPr id="0" name=""/>
        <dsp:cNvSpPr/>
      </dsp:nvSpPr>
      <dsp:spPr>
        <a:xfrm>
          <a:off x="7319504" y="1852647"/>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Search Query</a:t>
          </a:r>
        </a:p>
      </dsp:txBody>
      <dsp:txXfrm>
        <a:off x="7338368" y="1871511"/>
        <a:ext cx="1250402" cy="606337"/>
      </dsp:txXfrm>
    </dsp:sp>
    <dsp:sp modelId="{0756E35F-AD57-4D1B-B8D4-4312A27C19EA}">
      <dsp:nvSpPr>
        <dsp:cNvPr id="0" name=""/>
        <dsp:cNvSpPr/>
      </dsp:nvSpPr>
      <dsp:spPr>
        <a:xfrm rot="3310531">
          <a:off x="3003978" y="2530450"/>
          <a:ext cx="902266" cy="29135"/>
        </a:xfrm>
        <a:custGeom>
          <a:avLst/>
          <a:gdLst/>
          <a:ahLst/>
          <a:cxnLst/>
          <a:rect l="0" t="0" r="0" b="0"/>
          <a:pathLst>
            <a:path>
              <a:moveTo>
                <a:pt x="0" y="14567"/>
              </a:moveTo>
              <a:lnTo>
                <a:pt x="902266"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3432554" y="2522461"/>
        <a:ext cx="45113" cy="45113"/>
      </dsp:txXfrm>
    </dsp:sp>
    <dsp:sp modelId="{F99699E6-8D27-4F21-A94D-3CB0F38FE8F0}">
      <dsp:nvSpPr>
        <dsp:cNvPr id="0" name=""/>
        <dsp:cNvSpPr/>
      </dsp:nvSpPr>
      <dsp:spPr>
        <a:xfrm>
          <a:off x="3712737" y="2593322"/>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p>
      </dsp:txBody>
      <dsp:txXfrm>
        <a:off x="3731601" y="2612186"/>
        <a:ext cx="1250402" cy="606337"/>
      </dsp:txXfrm>
    </dsp:sp>
    <dsp:sp modelId="{173A74C5-0C8B-4CA5-8763-03AF3A86437D}">
      <dsp:nvSpPr>
        <dsp:cNvPr id="0" name=""/>
        <dsp:cNvSpPr/>
      </dsp:nvSpPr>
      <dsp:spPr>
        <a:xfrm>
          <a:off x="5000868" y="2900787"/>
          <a:ext cx="515252" cy="29135"/>
        </a:xfrm>
        <a:custGeom>
          <a:avLst/>
          <a:gdLst/>
          <a:ahLst/>
          <a:cxnLst/>
          <a:rect l="0" t="0" r="0" b="0"/>
          <a:pathLst>
            <a:path>
              <a:moveTo>
                <a:pt x="0" y="14567"/>
              </a:moveTo>
              <a:lnTo>
                <a:pt x="515252"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245613" y="2902474"/>
        <a:ext cx="25762" cy="25762"/>
      </dsp:txXfrm>
    </dsp:sp>
    <dsp:sp modelId="{043E62DA-EBE0-4AC0-B3B1-E66865EB857E}">
      <dsp:nvSpPr>
        <dsp:cNvPr id="0" name=""/>
        <dsp:cNvSpPr/>
      </dsp:nvSpPr>
      <dsp:spPr>
        <a:xfrm>
          <a:off x="5516121" y="2593322"/>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t>
          </a:r>
        </a:p>
      </dsp:txBody>
      <dsp:txXfrm>
        <a:off x="5534985" y="2612186"/>
        <a:ext cx="1250402" cy="606337"/>
      </dsp:txXfrm>
    </dsp:sp>
    <dsp:sp modelId="{4D09C830-E908-4E07-A5EA-BB42156A3D8E}">
      <dsp:nvSpPr>
        <dsp:cNvPr id="0" name=""/>
        <dsp:cNvSpPr/>
      </dsp:nvSpPr>
      <dsp:spPr>
        <a:xfrm rot="4249260">
          <a:off x="2670910" y="2900787"/>
          <a:ext cx="1568401" cy="29135"/>
        </a:xfrm>
        <a:custGeom>
          <a:avLst/>
          <a:gdLst/>
          <a:ahLst/>
          <a:cxnLst/>
          <a:rect l="0" t="0" r="0" b="0"/>
          <a:pathLst>
            <a:path>
              <a:moveTo>
                <a:pt x="0" y="14567"/>
              </a:moveTo>
              <a:lnTo>
                <a:pt x="1568401"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3415901" y="2876145"/>
        <a:ext cx="78420" cy="78420"/>
      </dsp:txXfrm>
    </dsp:sp>
    <dsp:sp modelId="{5B4F01AC-1248-4F23-A389-97C513F9F0F9}">
      <dsp:nvSpPr>
        <dsp:cNvPr id="0" name=""/>
        <dsp:cNvSpPr/>
      </dsp:nvSpPr>
      <dsp:spPr>
        <a:xfrm>
          <a:off x="3712737" y="3333998"/>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Grep</a:t>
          </a:r>
        </a:p>
      </dsp:txBody>
      <dsp:txXfrm>
        <a:off x="3731601" y="3352862"/>
        <a:ext cx="1250402" cy="606337"/>
      </dsp:txXfrm>
    </dsp:sp>
    <dsp:sp modelId="{13FE701C-39D6-4D06-9029-240A9D075D86}">
      <dsp:nvSpPr>
        <dsp:cNvPr id="0" name=""/>
        <dsp:cNvSpPr/>
      </dsp:nvSpPr>
      <dsp:spPr>
        <a:xfrm>
          <a:off x="5000868" y="3641463"/>
          <a:ext cx="515252" cy="29135"/>
        </a:xfrm>
        <a:custGeom>
          <a:avLst/>
          <a:gdLst/>
          <a:ahLst/>
          <a:cxnLst/>
          <a:rect l="0" t="0" r="0" b="0"/>
          <a:pathLst>
            <a:path>
              <a:moveTo>
                <a:pt x="0" y="14567"/>
              </a:moveTo>
              <a:lnTo>
                <a:pt x="515252" y="14567"/>
              </a:lnTo>
            </a:path>
          </a:pathLst>
        </a:cu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245613" y="3643149"/>
        <a:ext cx="25762" cy="25762"/>
      </dsp:txXfrm>
    </dsp:sp>
    <dsp:sp modelId="{82CD5EFB-B00A-4DD9-8B1C-F00D17DC3D17}">
      <dsp:nvSpPr>
        <dsp:cNvPr id="0" name=""/>
        <dsp:cNvSpPr/>
      </dsp:nvSpPr>
      <dsp:spPr>
        <a:xfrm>
          <a:off x="5516121" y="3333998"/>
          <a:ext cx="1288130" cy="644065"/>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Grep command</a:t>
          </a:r>
        </a:p>
      </dsp:txBody>
      <dsp:txXfrm>
        <a:off x="5534985" y="3352862"/>
        <a:ext cx="1250402" cy="6063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225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defTabSz="966788">
              <a:defRPr sz="1300" dirty="0">
                <a:latin typeface="Tahoma" pitchFamily="34" charset="0"/>
              </a:defRPr>
            </a:lvl1pPr>
          </a:lstStyle>
          <a:p>
            <a:pPr>
              <a:defRPr/>
            </a:pPr>
            <a:endParaRPr lang="en-US" dirty="0"/>
          </a:p>
        </p:txBody>
      </p:sp>
      <p:sp>
        <p:nvSpPr>
          <p:cNvPr id="352259"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lvl1pPr algn="r" defTabSz="966788">
              <a:defRPr sz="1300" dirty="0">
                <a:latin typeface="Tahoma" pitchFamily="34" charset="0"/>
              </a:defRPr>
            </a:lvl1pPr>
          </a:lstStyle>
          <a:p>
            <a:pPr>
              <a:defRPr/>
            </a:pPr>
            <a:endParaRPr lang="en-US" dirty="0"/>
          </a:p>
        </p:txBody>
      </p:sp>
      <p:sp>
        <p:nvSpPr>
          <p:cNvPr id="352260" name="Rectangle 4"/>
          <p:cNvSpPr>
            <a:spLocks noGrp="1" noChangeArrowheads="1"/>
          </p:cNvSpPr>
          <p:nvPr>
            <p:ph type="ftr" sz="quarter" idx="2"/>
          </p:nvPr>
        </p:nvSpPr>
        <p:spPr bwMode="auto">
          <a:xfrm>
            <a:off x="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defTabSz="966788">
              <a:defRPr sz="1300" dirty="0">
                <a:latin typeface="Tahoma" pitchFamily="34" charset="0"/>
              </a:defRPr>
            </a:lvl1pPr>
          </a:lstStyle>
          <a:p>
            <a:pPr>
              <a:defRPr/>
            </a:pPr>
            <a:endParaRPr lang="en-US" dirty="0"/>
          </a:p>
        </p:txBody>
      </p:sp>
      <p:sp>
        <p:nvSpPr>
          <p:cNvPr id="352261"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96660" tIns="48329" rIns="96660" bIns="48329" numCol="1" anchor="b" anchorCtr="0" compatLnSpc="1">
            <a:prstTxWarp prst="textNoShape">
              <a:avLst/>
            </a:prstTxWarp>
          </a:bodyPr>
          <a:lstStyle>
            <a:lvl1pPr algn="r" defTabSz="966788">
              <a:defRPr sz="1300">
                <a:latin typeface="Tahoma" pitchFamily="34" charset="0"/>
              </a:defRPr>
            </a:lvl1pPr>
          </a:lstStyle>
          <a:p>
            <a:pPr>
              <a:defRPr/>
            </a:pPr>
            <a:fld id="{7B84F0AD-B8EC-4E4C-96AB-90A3127EB247}" type="slidenum">
              <a:rPr lang="en-US"/>
              <a:pPr>
                <a:defRPr/>
              </a:pPr>
              <a:t>‹#›</a:t>
            </a:fld>
            <a:endParaRPr lang="en-US" dirty="0"/>
          </a:p>
        </p:txBody>
      </p:sp>
    </p:spTree>
    <p:extLst>
      <p:ext uri="{BB962C8B-B14F-4D97-AF65-F5344CB8AC3E}">
        <p14:creationId xmlns:p14="http://schemas.microsoft.com/office/powerpoint/2010/main" val="361305867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89442"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560888"/>
            <a:ext cx="5943600" cy="4354512"/>
          </a:xfrm>
          <a:prstGeom prst="rect">
            <a:avLst/>
          </a:prstGeom>
          <a:noFill/>
          <a:ln w="9525">
            <a:noFill/>
            <a:miter lim="800000"/>
            <a:headEnd/>
            <a:tailEnd/>
          </a:ln>
          <a:effectLst/>
        </p:spPr>
        <p:txBody>
          <a:bodyPr vert="horz" wrap="square" lIns="96660" tIns="48329" rIns="96660" bIns="4832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705643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ts val="363"/>
      </a:spcBef>
      <a:spcAft>
        <a:spcPct val="0"/>
      </a:spcAft>
      <a:defRPr sz="1100" kern="1200">
        <a:solidFill>
          <a:schemeClr val="tx1"/>
        </a:solidFill>
        <a:latin typeface="Times New Roman" pitchFamily="18" charset="0"/>
        <a:ea typeface="+mn-ea"/>
        <a:cs typeface="+mn-cs"/>
      </a:defRPr>
    </a:lvl1pPr>
    <a:lvl2pPr marL="457200" algn="l" rtl="0" eaLnBrk="0" fontAlgn="base" hangingPunct="0">
      <a:spcBef>
        <a:spcPts val="363"/>
      </a:spcBef>
      <a:spcAft>
        <a:spcPct val="0"/>
      </a:spcAft>
      <a:defRPr sz="1100" kern="1200">
        <a:solidFill>
          <a:schemeClr val="tx1"/>
        </a:solidFill>
        <a:latin typeface="Times New Roman" pitchFamily="18" charset="0"/>
        <a:ea typeface="+mn-ea"/>
        <a:cs typeface="+mn-cs"/>
      </a:defRPr>
    </a:lvl2pPr>
    <a:lvl3pPr marL="914400" algn="l" rtl="0" eaLnBrk="0" fontAlgn="base" hangingPunct="0">
      <a:spcBef>
        <a:spcPts val="363"/>
      </a:spcBef>
      <a:spcAft>
        <a:spcPct val="0"/>
      </a:spcAft>
      <a:defRPr sz="1100" kern="1200">
        <a:solidFill>
          <a:schemeClr val="tx1"/>
        </a:solidFill>
        <a:latin typeface="Times New Roman" pitchFamily="18" charset="0"/>
        <a:ea typeface="+mn-ea"/>
        <a:cs typeface="+mn-cs"/>
      </a:defRPr>
    </a:lvl3pPr>
    <a:lvl4pPr marL="1371600" algn="l" rtl="0" eaLnBrk="0" fontAlgn="base" hangingPunct="0">
      <a:spcBef>
        <a:spcPts val="363"/>
      </a:spcBef>
      <a:spcAft>
        <a:spcPct val="0"/>
      </a:spcAft>
      <a:defRPr sz="1100" kern="1200">
        <a:solidFill>
          <a:schemeClr val="tx1"/>
        </a:solidFill>
        <a:latin typeface="Times New Roman" pitchFamily="18" charset="0"/>
        <a:ea typeface="+mn-ea"/>
        <a:cs typeface="+mn-cs"/>
      </a:defRPr>
    </a:lvl4pPr>
    <a:lvl5pPr marL="1828800" algn="l" rtl="0" eaLnBrk="0" fontAlgn="base" hangingPunct="0">
      <a:spcBef>
        <a:spcPts val="363"/>
      </a:spcBef>
      <a:spcAft>
        <a:spcPct val="0"/>
      </a:spcAft>
      <a:defRPr sz="11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556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065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9327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2955925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423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p:txBody>
          <a:bodyPr/>
          <a:lstStyle/>
          <a:p>
            <a:endParaRPr lang="en-US" sz="1000" kern="120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3692360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2464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5702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60888"/>
            <a:ext cx="5925312" cy="4354512"/>
          </a:xfrm>
        </p:spPr>
        <p:txBody>
          <a:bodyPr/>
          <a:lstStyle/>
          <a:p>
            <a:r>
              <a:rPr lang="en-US" b="1" dirty="0"/>
              <a:t>One Good Rule</a:t>
            </a:r>
          </a:p>
          <a:p>
            <a:r>
              <a:rPr lang="en-US" sz="1000" kern="1200" dirty="0">
                <a:solidFill>
                  <a:schemeClr val="tx1"/>
                </a:solidFill>
                <a:effectLst/>
                <a:latin typeface="Times New Roman" pitchFamily="18" charset="0"/>
                <a:ea typeface="+mn-ea"/>
                <a:cs typeface="+mn-cs"/>
              </a:rPr>
              <a:t>This slide represents the fundamentals of security monitoring with a SIEM. The example given is a compromise via a USB drive, which then starts a persistent backdoor shell to an adversary. From there, the attacker steals credentials and pivots to additional boxes. Once on the other systems, backdoor accounts are created to simply access. Finally, the attacker’s end goal is achieved, and logs are cleared to hide any evidence the attacker</a:t>
            </a:r>
            <a:br>
              <a:rPr lang="en-US" sz="1000" kern="1200" dirty="0">
                <a:solidFill>
                  <a:schemeClr val="tx1"/>
                </a:solidFill>
                <a:effectLst/>
                <a:latin typeface="Times New Roman" pitchFamily="18" charset="0"/>
                <a:ea typeface="+mn-ea"/>
                <a:cs typeface="+mn-cs"/>
              </a:rPr>
            </a:br>
            <a:r>
              <a:rPr lang="en-US" sz="1000" kern="1200" dirty="0">
                <a:solidFill>
                  <a:schemeClr val="tx1"/>
                </a:solidFill>
                <a:effectLst/>
                <a:latin typeface="Times New Roman" pitchFamily="18" charset="0"/>
                <a:ea typeface="+mn-ea"/>
                <a:cs typeface="+mn-cs"/>
              </a:rPr>
              <a:t>was present.</a:t>
            </a:r>
          </a:p>
          <a:p>
            <a:endParaRPr lang="en-US" sz="1000" kern="1200" dirty="0">
              <a:solidFill>
                <a:schemeClr val="tx1"/>
              </a:solidFill>
              <a:effectLst/>
              <a:latin typeface="Times New Roman" pitchFamily="18" charset="0"/>
              <a:ea typeface="+mn-ea"/>
              <a:cs typeface="+mn-cs"/>
            </a:endParaRPr>
          </a:p>
          <a:p>
            <a:r>
              <a:rPr lang="en-US" sz="1000" kern="1200" dirty="0">
                <a:solidFill>
                  <a:schemeClr val="tx1"/>
                </a:solidFill>
                <a:effectLst/>
                <a:latin typeface="Times New Roman" pitchFamily="18" charset="0"/>
                <a:ea typeface="+mn-ea"/>
                <a:cs typeface="+mn-cs"/>
              </a:rPr>
              <a:t>In this scenario, there are multiple methods to detect each and every step the attacker takes. A digital trail is paved, and if an organization has a single rule that would identify these steps before the adversary moved too deep into the environment, then the organization would win. The problem is that SIEM’s do not natively have custom rules that work with the minimal effort out of the box. The problem is twofold: Someone has to know what to look for, and then the SIEM needs to be told how to do the looking.</a:t>
            </a:r>
          </a:p>
        </p:txBody>
      </p:sp>
    </p:spTree>
    <p:extLst>
      <p:ext uri="{BB962C8B-B14F-4D97-AF65-F5344CB8AC3E}">
        <p14:creationId xmlns:p14="http://schemas.microsoft.com/office/powerpoint/2010/main" val="2920437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MITRE ATT&amp;CK</a:t>
            </a:r>
            <a:r>
              <a:rPr lang="en-US" b="1" baseline="30000" dirty="0"/>
              <a:t>1</a:t>
            </a:r>
          </a:p>
          <a:p>
            <a:r>
              <a:rPr lang="en-US" dirty="0"/>
              <a:t>One source for identifying what to look for is the MITRE ATT&amp;CK framework</a:t>
            </a:r>
            <a:r>
              <a:rPr lang="en-US" baseline="30000" dirty="0"/>
              <a:t>1</a:t>
            </a:r>
            <a:r>
              <a:rPr lang="en-US" dirty="0"/>
              <a:t>. This framework is an actionable framework based on attacker methodologies. The framework dives deep into attacker actions and presents information on how to prevent and detect adversary actions.</a:t>
            </a:r>
          </a:p>
          <a:p>
            <a:endParaRPr lang="en-US" dirty="0"/>
          </a:p>
          <a:p>
            <a:r>
              <a:rPr lang="en-US" dirty="0"/>
              <a:t>The main trick to MITRE is constantly monitoring for changes and then figuring out how to implement new detection rules within a SIEM solution.</a:t>
            </a:r>
          </a:p>
          <a:p>
            <a:endParaRPr lang="en-US" dirty="0"/>
          </a:p>
          <a:p>
            <a:r>
              <a:rPr lang="en-US" dirty="0"/>
              <a:t>[1] https://attack.mitre.org, https://sec555.com/8d</a:t>
            </a:r>
          </a:p>
        </p:txBody>
      </p:sp>
    </p:spTree>
    <p:extLst>
      <p:ext uri="{BB962C8B-B14F-4D97-AF65-F5344CB8AC3E}">
        <p14:creationId xmlns:p14="http://schemas.microsoft.com/office/powerpoint/2010/main" val="269779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MITRE ATT&amp;CK Matrix</a:t>
            </a:r>
          </a:p>
          <a:p>
            <a:r>
              <a:rPr lang="en-US" dirty="0"/>
              <a:t>This slide represents the MITRE ATT&amp;CK Matrix and how each category provides specific objectives for creating detection rules. The framework is actionable as it provides detailed information on potential methods of detection as well as information on known attack vectors or malware related to a given category.</a:t>
            </a:r>
          </a:p>
        </p:txBody>
      </p:sp>
    </p:spTree>
    <p:extLst>
      <p:ext uri="{BB962C8B-B14F-4D97-AF65-F5344CB8AC3E}">
        <p14:creationId xmlns:p14="http://schemas.microsoft.com/office/powerpoint/2010/main" val="3780333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0563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46425F-6CCB-436A-91F6-41109BA20340}" type="slidenum">
              <a:rPr lang="en-US" smtClean="0"/>
              <a:t>29</a:t>
            </a:fld>
            <a:endParaRPr lang="en-US" dirty="0"/>
          </a:p>
        </p:txBody>
      </p:sp>
    </p:spTree>
    <p:extLst>
      <p:ext uri="{BB962C8B-B14F-4D97-AF65-F5344CB8AC3E}">
        <p14:creationId xmlns:p14="http://schemas.microsoft.com/office/powerpoint/2010/main" val="807365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767427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p:txBody>
          <a:bodyPr/>
          <a:lstStyle/>
          <a:p>
            <a:endParaRPr lang="en-US" sz="1000" kern="120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968539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Orchestration</a:t>
            </a:r>
          </a:p>
          <a:p>
            <a:r>
              <a:rPr lang="en-US" dirty="0"/>
              <a:t>This slide represents a possible automated quality review and orchestration for implementing shared rules. The steps would be automated with a script and perform as follows:</a:t>
            </a:r>
          </a:p>
          <a:p>
            <a:endParaRPr lang="en-US" dirty="0"/>
          </a:p>
          <a:p>
            <a:pPr marL="396875" indent="-166688">
              <a:buAutoNum type="arabicPeriod"/>
            </a:pPr>
            <a:r>
              <a:rPr lang="en-US" dirty="0"/>
              <a:t>Pull shared rule from MISP</a:t>
            </a:r>
          </a:p>
          <a:p>
            <a:pPr marL="396875" indent="-166688">
              <a:buAutoNum type="arabicPeriod"/>
            </a:pPr>
            <a:r>
              <a:rPr lang="en-US" dirty="0"/>
              <a:t>Convert Sigma rule with sigmac to a SIEM-specific format</a:t>
            </a:r>
          </a:p>
          <a:p>
            <a:pPr marL="396875" indent="-166688">
              <a:buAutoNum type="arabicPeriod"/>
            </a:pPr>
            <a:r>
              <a:rPr lang="en-US" dirty="0"/>
              <a:t>Test rule outside alert engine by seeing if it would match on existing data</a:t>
            </a:r>
          </a:p>
          <a:p>
            <a:pPr marL="396875" indent="-166688">
              <a:buAutoNum type="arabicPeriod"/>
            </a:pPr>
            <a:r>
              <a:rPr lang="en-US" dirty="0"/>
              <a:t>If matches are found, move to a location for manual assessment and open a ticket. Otherwise, validate performance and, if good, move alert into production.</a:t>
            </a:r>
          </a:p>
          <a:p>
            <a:pPr marL="228600" indent="-228600">
              <a:buAutoNum type="arabicPeriod"/>
            </a:pPr>
            <a:endParaRPr lang="en-US" dirty="0"/>
          </a:p>
          <a:p>
            <a:pPr marL="0" indent="0">
              <a:buNone/>
            </a:pPr>
            <a:r>
              <a:rPr lang="en-US" dirty="0"/>
              <a:t>The process above is an example of how rule validation and sharing can be validated and could have any number of logical evaluations.</a:t>
            </a:r>
          </a:p>
        </p:txBody>
      </p:sp>
    </p:spTree>
    <p:extLst>
      <p:ext uri="{BB962C8B-B14F-4D97-AF65-F5344CB8AC3E}">
        <p14:creationId xmlns:p14="http://schemas.microsoft.com/office/powerpoint/2010/main" val="685524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a:xfrm>
            <a:off x="685800" y="4573588"/>
            <a:ext cx="5943600" cy="4494212"/>
          </a:xfrm>
        </p:spPr>
        <p:txBody>
          <a:bodyPr/>
          <a:lstStyle/>
          <a:p>
            <a:pPr marL="0" indent="0">
              <a:buFontTx/>
              <a:buNone/>
            </a:pPr>
            <a:endParaRPr lang="en-US" sz="1000" kern="120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163580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46425F-6CCB-436A-91F6-41109BA20340}" type="slidenum">
              <a:rPr lang="en-US" smtClean="0"/>
              <a:t>34</a:t>
            </a:fld>
            <a:endParaRPr lang="en-US" dirty="0"/>
          </a:p>
        </p:txBody>
      </p:sp>
    </p:spTree>
    <p:extLst>
      <p:ext uri="{BB962C8B-B14F-4D97-AF65-F5344CB8AC3E}">
        <p14:creationId xmlns:p14="http://schemas.microsoft.com/office/powerpoint/2010/main" val="4249600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46425F-6CCB-436A-91F6-41109BA20340}" type="slidenum">
              <a:rPr lang="en-US" smtClean="0"/>
              <a:t>36</a:t>
            </a:fld>
            <a:endParaRPr lang="en-US" dirty="0"/>
          </a:p>
        </p:txBody>
      </p:sp>
    </p:spTree>
    <p:extLst>
      <p:ext uri="{BB962C8B-B14F-4D97-AF65-F5344CB8AC3E}">
        <p14:creationId xmlns:p14="http://schemas.microsoft.com/office/powerpoint/2010/main" val="2293504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5470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244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9463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60888"/>
            <a:ext cx="5943600" cy="4278312"/>
          </a:xfrm>
        </p:spPr>
        <p:txBody>
          <a:bodyPr/>
          <a:lstStyle/>
          <a:p>
            <a:endParaRPr lang="en-US" baseline="0" dirty="0"/>
          </a:p>
        </p:txBody>
      </p:sp>
    </p:spTree>
    <p:extLst>
      <p:ext uri="{BB962C8B-B14F-4D97-AF65-F5344CB8AC3E}">
        <p14:creationId xmlns:p14="http://schemas.microsoft.com/office/powerpoint/2010/main" val="148603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5502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2101988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5791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identify?</a:t>
            </a:r>
          </a:p>
        </p:txBody>
      </p:sp>
    </p:spTree>
    <p:extLst>
      <p:ext uri="{BB962C8B-B14F-4D97-AF65-F5344CB8AC3E}">
        <p14:creationId xmlns:p14="http://schemas.microsoft.com/office/powerpoint/2010/main" val="38084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2611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2398642" y="1921566"/>
            <a:ext cx="9184987" cy="2279373"/>
          </a:xfrm>
        </p:spPr>
        <p:txBody>
          <a:bodyPr/>
          <a:lstStyle/>
          <a:p>
            <a:pPr lvl="0"/>
            <a:r>
              <a:rPr lang="en-US"/>
              <a:t>Click to edit Master text styles</a:t>
            </a:r>
          </a:p>
        </p:txBody>
      </p:sp>
      <p:sp>
        <p:nvSpPr>
          <p:cNvPr id="9" name="Text Placeholder 8"/>
          <p:cNvSpPr>
            <a:spLocks noGrp="1"/>
          </p:cNvSpPr>
          <p:nvPr>
            <p:ph type="body" sz="quarter" idx="14"/>
          </p:nvPr>
        </p:nvSpPr>
        <p:spPr>
          <a:xfrm>
            <a:off x="471488" y="5146469"/>
            <a:ext cx="11247437" cy="1003300"/>
          </a:xfrm>
        </p:spPr>
        <p:txBody>
          <a:bodyPr/>
          <a:lstStyle>
            <a:lvl1pPr algn="ctr">
              <a:defRPr sz="1400"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bwMode="gray">
          <a:xfrm>
            <a:off x="4200939" y="476250"/>
            <a:ext cx="7332249" cy="685800"/>
          </a:xfrm>
        </p:spPr>
        <p:txBody>
          <a:bodyPr tIns="64008" bIns="0"/>
          <a:lstStyle>
            <a:lvl1pPr algn="r">
              <a:defRPr sz="1800" b="0" i="0">
                <a:solidFill>
                  <a:schemeClr val="bg1"/>
                </a:solidFill>
                <a:latin typeface="Gill Sans MT" charset="0"/>
                <a:ea typeface="Gill Sans MT" charset="0"/>
                <a:cs typeface="Gill Sans MT" charset="0"/>
              </a:defRPr>
            </a:lvl1pPr>
            <a:lvl2pPr algn="r">
              <a:defRPr sz="1800" b="0" i="0">
                <a:latin typeface="Gill Sans MT" charset="0"/>
                <a:ea typeface="Gill Sans MT" charset="0"/>
                <a:cs typeface="Gill Sans MT" charset="0"/>
              </a:defRPr>
            </a:lvl2pPr>
            <a:lvl3pPr algn="r">
              <a:defRPr sz="1800" b="0" i="0">
                <a:latin typeface="Gill Sans MT" charset="0"/>
                <a:ea typeface="Gill Sans MT" charset="0"/>
                <a:cs typeface="Gill Sans MT" charset="0"/>
              </a:defRPr>
            </a:lvl3pPr>
            <a:lvl4pPr algn="r">
              <a:defRPr sz="1800" b="0" i="0">
                <a:latin typeface="Gill Sans MT" charset="0"/>
                <a:ea typeface="Gill Sans MT" charset="0"/>
                <a:cs typeface="Gill Sans MT" charset="0"/>
              </a:defRPr>
            </a:lvl4pPr>
            <a:lvl5pPr algn="r">
              <a:defRPr sz="1800"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72792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797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BAAD88-E11B-1F4D-BB85-3B344D0B39C0}"/>
              </a:ext>
            </a:extLst>
          </p:cNvPr>
          <p:cNvSpPr>
            <a:spLocks noGrp="1"/>
          </p:cNvSpPr>
          <p:nvPr>
            <p:ph type="dt" sz="half" idx="10"/>
          </p:nvPr>
        </p:nvSpPr>
        <p:spPr/>
        <p:txBody>
          <a:bodyPr/>
          <a:lstStyle/>
          <a:p>
            <a:fld id="{F86956EF-B1C9-CE4B-80A7-E395AEC16E8F}" type="datetimeFigureOut">
              <a:rPr lang="en-US" smtClean="0"/>
              <a:t>10/24/2019</a:t>
            </a:fld>
            <a:endParaRPr lang="en-US"/>
          </a:p>
        </p:txBody>
      </p:sp>
      <p:sp>
        <p:nvSpPr>
          <p:cNvPr id="3" name="Footer Placeholder 2">
            <a:extLst>
              <a:ext uri="{FF2B5EF4-FFF2-40B4-BE49-F238E27FC236}">
                <a16:creationId xmlns:a16="http://schemas.microsoft.com/office/drawing/2014/main" id="{231BD2CC-E706-0145-8104-DD5F3B0434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B4C22E-52A9-6643-9EDD-9DBCE9218847}"/>
              </a:ext>
            </a:extLst>
          </p:cNvPr>
          <p:cNvSpPr>
            <a:spLocks noGrp="1"/>
          </p:cNvSpPr>
          <p:nvPr>
            <p:ph type="sldNum" sz="quarter" idx="12"/>
          </p:nvPr>
        </p:nvSpPr>
        <p:spPr/>
        <p:txBody>
          <a:bodyPr/>
          <a:lstStyle/>
          <a:p>
            <a:fld id="{56475694-10F0-DF4A-A7A7-75B0E88AD573}" type="slidenum">
              <a:rPr lang="en-US" smtClean="0"/>
              <a:t>‹#›</a:t>
            </a:fld>
            <a:endParaRPr lang="en-US"/>
          </a:p>
        </p:txBody>
      </p:sp>
    </p:spTree>
    <p:extLst>
      <p:ext uri="{BB962C8B-B14F-4D97-AF65-F5344CB8AC3E}">
        <p14:creationId xmlns:p14="http://schemas.microsoft.com/office/powerpoint/2010/main" val="59559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25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BAAD88-E11B-1F4D-BB85-3B344D0B39C0}"/>
              </a:ext>
            </a:extLst>
          </p:cNvPr>
          <p:cNvSpPr>
            <a:spLocks noGrp="1"/>
          </p:cNvSpPr>
          <p:nvPr>
            <p:ph type="dt" sz="half" idx="10"/>
          </p:nvPr>
        </p:nvSpPr>
        <p:spPr/>
        <p:txBody>
          <a:bodyPr/>
          <a:lstStyle/>
          <a:p>
            <a:fld id="{F86956EF-B1C9-CE4B-80A7-E395AEC16E8F}" type="datetimeFigureOut">
              <a:rPr lang="en-US" smtClean="0"/>
              <a:t>10/24/2019</a:t>
            </a:fld>
            <a:endParaRPr lang="en-US"/>
          </a:p>
        </p:txBody>
      </p:sp>
      <p:sp>
        <p:nvSpPr>
          <p:cNvPr id="3" name="Footer Placeholder 2">
            <a:extLst>
              <a:ext uri="{FF2B5EF4-FFF2-40B4-BE49-F238E27FC236}">
                <a16:creationId xmlns:a16="http://schemas.microsoft.com/office/drawing/2014/main" id="{231BD2CC-E706-0145-8104-DD5F3B0434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B4C22E-52A9-6643-9EDD-9DBCE9218847}"/>
              </a:ext>
            </a:extLst>
          </p:cNvPr>
          <p:cNvSpPr>
            <a:spLocks noGrp="1"/>
          </p:cNvSpPr>
          <p:nvPr>
            <p:ph type="sldNum" sz="quarter" idx="12"/>
          </p:nvPr>
        </p:nvSpPr>
        <p:spPr/>
        <p:txBody>
          <a:bodyPr/>
          <a:lstStyle/>
          <a:p>
            <a:fld id="{56475694-10F0-DF4A-A7A7-75B0E88AD573}" type="slidenum">
              <a:rPr lang="en-US" smtClean="0"/>
              <a:t>‹#›</a:t>
            </a:fld>
            <a:endParaRPr lang="en-US"/>
          </a:p>
        </p:txBody>
      </p:sp>
    </p:spTree>
    <p:extLst>
      <p:ext uri="{BB962C8B-B14F-4D97-AF65-F5344CB8AC3E}">
        <p14:creationId xmlns:p14="http://schemas.microsoft.com/office/powerpoint/2010/main" val="603487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79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55320" y="1295400"/>
            <a:ext cx="10881360" cy="4876800"/>
          </a:xfrm>
        </p:spPr>
        <p:txBody>
          <a:bodyPr/>
          <a:lstStyle>
            <a:lvl1pPr>
              <a:lnSpc>
                <a:spcPct val="100000"/>
              </a:lnSpc>
              <a:spcBef>
                <a:spcPts val="1000"/>
              </a:spcBef>
              <a:defRPr sz="3200"/>
            </a:lvl1pPr>
            <a:lvl2pPr>
              <a:lnSpc>
                <a:spcPct val="100000"/>
              </a:lnSpc>
              <a:spcBef>
                <a:spcPts val="1000"/>
              </a:spcBef>
              <a:defRPr/>
            </a:lvl2pPr>
            <a:lvl3pPr>
              <a:lnSpc>
                <a:spcPct val="100000"/>
              </a:lnSpc>
              <a:spcBef>
                <a:spcPts val="1000"/>
              </a:spcBef>
              <a:defRPr/>
            </a:lvl3pPr>
            <a:lvl4pPr>
              <a:lnSpc>
                <a:spcPct val="100000"/>
              </a:lnSpc>
              <a:spcBef>
                <a:spcPts val="1000"/>
              </a:spcBef>
              <a:defRPr/>
            </a:lvl4pPr>
            <a:lvl5pPr>
              <a:lnSpc>
                <a:spcPct val="100000"/>
              </a:lnSpc>
              <a:spcBef>
                <a:spcPts val="10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291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55320" y="475841"/>
            <a:ext cx="10881360" cy="685800"/>
          </a:xfrm>
          <a:solidFill>
            <a:srgbClr val="005B7D"/>
          </a:solidFill>
        </p:spPr>
        <p:txBody>
          <a:bodyPr anchor="ctr" anchorCtr="0"/>
          <a:lstStyle>
            <a:lvl1pPr algn="l">
              <a:defRPr sz="24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55320" y="1295400"/>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 Placeholder 7"/>
          <p:cNvSpPr>
            <a:spLocks noGrp="1"/>
          </p:cNvSpPr>
          <p:nvPr>
            <p:ph type="body" sz="quarter" idx="13"/>
          </p:nvPr>
        </p:nvSpPr>
        <p:spPr>
          <a:xfrm>
            <a:off x="655320" y="2022811"/>
            <a:ext cx="10881360" cy="3717260"/>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07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sans_two-column-text">
    <p:spTree>
      <p:nvGrpSpPr>
        <p:cNvPr id="1" name=""/>
        <p:cNvGrpSpPr/>
        <p:nvPr/>
      </p:nvGrpSpPr>
      <p:grpSpPr>
        <a:xfrm>
          <a:off x="0" y="0"/>
          <a:ext cx="0" cy="0"/>
          <a:chOff x="0" y="0"/>
          <a:chExt cx="0" cy="0"/>
        </a:xfrm>
      </p:grpSpPr>
      <p:sp>
        <p:nvSpPr>
          <p:cNvPr id="8" name="Rectangle 7"/>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39"/>
            <a:ext cx="10881360" cy="68580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5532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03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sans_two-column-text_subtitl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55320" y="1295400"/>
            <a:ext cx="5342255"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5320" y="2023520"/>
            <a:ext cx="5342255" cy="416614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295400"/>
            <a:ext cx="5364480"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023520"/>
            <a:ext cx="5364480" cy="4166143"/>
          </a:xfrm>
        </p:spPr>
        <p:txBody>
          <a:bodyPr/>
          <a:lstStyle>
            <a:lvl1pPr>
              <a:defRPr sz="24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1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vert="horz" lIns="91440" tIns="64008" rIns="91440" bIns="0" rtlCol="0" anchor="ctr">
            <a:noAutofit/>
          </a:bodyPr>
          <a:lstStyle>
            <a:lvl1pPr>
              <a:defRPr lang="en-US" dirty="0">
                <a:solidFill>
                  <a:schemeClr val="bg1"/>
                </a:solidFill>
              </a:defRPr>
            </a:lvl1pPr>
          </a:lstStyle>
          <a:p>
            <a:pPr lvl="0"/>
            <a:r>
              <a:rPr lang="en-US" dirty="0"/>
              <a:t>Click to edit master title style</a:t>
            </a:r>
          </a:p>
        </p:txBody>
      </p:sp>
      <p:sp>
        <p:nvSpPr>
          <p:cNvPr id="3" name="Picture Placeholder 2"/>
          <p:cNvSpPr>
            <a:spLocks noGrp="1"/>
          </p:cNvSpPr>
          <p:nvPr>
            <p:ph type="pic" idx="1"/>
          </p:nvPr>
        </p:nvSpPr>
        <p:spPr>
          <a:xfrm>
            <a:off x="5191432" y="1295400"/>
            <a:ext cx="6163956" cy="47071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295400"/>
            <a:ext cx="4240530" cy="4707194"/>
          </a:xfrm>
        </p:spPr>
        <p:txBody>
          <a:bodyPr/>
          <a:lstStyle>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73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488"/>
            <a:ext cx="10881360" cy="6858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393424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2.emf"/><Relationship Id="rId4" Type="http://schemas.openxmlformats.org/officeDocument/2006/relationships/slideLayout" Target="../slideLayouts/slideLayout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auto">
          <a:xfrm>
            <a:off x="472440" y="4851400"/>
            <a:ext cx="11247120" cy="1562100"/>
          </a:xfrm>
          <a:prstGeom prst="rect">
            <a:avLst/>
          </a:prstGeom>
          <a:solidFill>
            <a:srgbClr val="D9D9D9"/>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sp>
        <p:nvSpPr>
          <p:cNvPr id="7" name="Rectangle 6"/>
          <p:cNvSpPr/>
          <p:nvPr/>
        </p:nvSpPr>
        <p:spPr>
          <a:xfrm>
            <a:off x="472442" y="475840"/>
            <a:ext cx="3568618"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bwMode="gray">
          <a:xfrm>
            <a:off x="655321" y="475840"/>
            <a:ext cx="3385738" cy="685800"/>
          </a:xfrm>
          <a:prstGeom prst="rect">
            <a:avLst/>
          </a:prstGeom>
        </p:spPr>
        <p:txBody>
          <a:bodyPr vert="horz" lIns="91440" tIns="64008" rIns="91440" bIns="0" rtlCol="0" anchor="ctr">
            <a:noAutofit/>
          </a:bodyPr>
          <a:lstStyle/>
          <a:p>
            <a:pPr lvl="0"/>
            <a:r>
              <a:rPr lang="en-US" dirty="0"/>
              <a:t>Click to edit Master title style</a:t>
            </a:r>
          </a:p>
        </p:txBody>
      </p:sp>
      <p:sp>
        <p:nvSpPr>
          <p:cNvPr id="3" name="Text Placeholder 2"/>
          <p:cNvSpPr>
            <a:spLocks noGrp="1"/>
          </p:cNvSpPr>
          <p:nvPr>
            <p:ph type="body" idx="1"/>
          </p:nvPr>
        </p:nvSpPr>
        <p:spPr>
          <a:xfrm>
            <a:off x="2404314" y="1918425"/>
            <a:ext cx="9315246" cy="2286000"/>
          </a:xfrm>
          <a:prstGeom prst="rect">
            <a:avLst/>
          </a:prstGeom>
        </p:spPr>
        <p:txBody>
          <a:bodyPr vert="horz" lIns="91440" tIns="45720" rIns="91440" bIns="45720" rtlCol="0" anchor="ctr" anchorCtr="0">
            <a:noAutofit/>
          </a:bodyPr>
          <a:lstStyle/>
          <a:p>
            <a:pPr lvl="0"/>
            <a:r>
              <a:rPr lang="en-US" dirty="0"/>
              <a:t>Click to edit Master text styles</a:t>
            </a:r>
          </a:p>
        </p:txBody>
      </p:sp>
      <p:cxnSp>
        <p:nvCxnSpPr>
          <p:cNvPr id="8" name="Straight Connector 7"/>
          <p:cNvCxnSpPr/>
          <p:nvPr/>
        </p:nvCxnSpPr>
        <p:spPr>
          <a:xfrm>
            <a:off x="2061412" y="1918425"/>
            <a:ext cx="0" cy="2286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689811" y="2804224"/>
            <a:ext cx="1028700" cy="549025"/>
          </a:xfrm>
          <a:prstGeom prst="rect">
            <a:avLst/>
          </a:prstGeom>
        </p:spPr>
      </p:pic>
      <p:sp>
        <p:nvSpPr>
          <p:cNvPr id="11" name="Rectangle 10"/>
          <p:cNvSpPr/>
          <p:nvPr/>
        </p:nvSpPr>
        <p:spPr bwMode="auto">
          <a:xfrm>
            <a:off x="4035323" y="475488"/>
            <a:ext cx="7684238" cy="685800"/>
          </a:xfrm>
          <a:prstGeom prst="rect">
            <a:avLst/>
          </a:prstGeom>
          <a:solidFill>
            <a:srgbClr val="7F7F7F"/>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cxnSp>
        <p:nvCxnSpPr>
          <p:cNvPr id="12" name="Straight Connector 11"/>
          <p:cNvCxnSpPr/>
          <p:nvPr/>
        </p:nvCxnSpPr>
        <p:spPr bwMode="white">
          <a:xfrm>
            <a:off x="4035323" y="442452"/>
            <a:ext cx="0" cy="75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281970"/>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9" r:id="rId3"/>
  </p:sldLayoutIdLst>
  <p:hf sldNum="0" hdr="0" ftr="0" dt="0"/>
  <p:txStyles>
    <p:titleStyle>
      <a:lvl1pPr algn="l" defTabSz="914400" rtl="0" eaLnBrk="1" latinLnBrk="0" hangingPunct="1">
        <a:lnSpc>
          <a:spcPct val="90000"/>
        </a:lnSpc>
        <a:spcBef>
          <a:spcPct val="0"/>
        </a:spcBef>
        <a:buNone/>
        <a:defRPr lang="en-US" sz="1800" b="1" i="0" kern="1200" smtClean="0">
          <a:solidFill>
            <a:schemeClr val="bg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6000" kern="1200">
          <a:solidFill>
            <a:srgbClr val="005B7D"/>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55320" y="365125"/>
            <a:ext cx="10881360" cy="685800"/>
          </a:xfrm>
          <a:prstGeom prst="rect">
            <a:avLst/>
          </a:prstGeom>
        </p:spPr>
        <p:txBody>
          <a:bodyPr vert="horz" lIns="91440" tIns="64008" rIns="91440" bIns="0" rtlCol="0" anchor="ctr">
            <a:noAutofit/>
          </a:bodyPr>
          <a:lstStyle/>
          <a:p>
            <a:r>
              <a:rPr lang="en-US" dirty="0"/>
              <a:t>Click to edit master title style</a:t>
            </a:r>
          </a:p>
        </p:txBody>
      </p:sp>
      <p:sp>
        <p:nvSpPr>
          <p:cNvPr id="3" name="Text Placeholder 2"/>
          <p:cNvSpPr>
            <a:spLocks noGrp="1"/>
          </p:cNvSpPr>
          <p:nvPr>
            <p:ph type="body" idx="1"/>
          </p:nvPr>
        </p:nvSpPr>
        <p:spPr>
          <a:xfrm>
            <a:off x="655320" y="1295400"/>
            <a:ext cx="10881360" cy="4894388"/>
          </a:xfrm>
          <a:prstGeom prst="rect">
            <a:avLst/>
          </a:prstGeom>
        </p:spPr>
        <p:txBody>
          <a:bodyPr vert="horz" lIns="91440" tIns="45720" rIns="91440" bIns="45720" rtlCol="0">
            <a:noAutofit/>
          </a:bodyPr>
          <a:lstStyle/>
          <a:p>
            <a:pPr lvl="1"/>
            <a:r>
              <a:rPr lang="en-US" dirty="0"/>
              <a:t>Click to edit Master text styles</a:t>
            </a:r>
          </a:p>
          <a:p>
            <a:pPr lvl="2"/>
            <a:r>
              <a:rPr lang="en-US" dirty="0"/>
              <a:t>Second level</a:t>
            </a:r>
          </a:p>
          <a:p>
            <a:pPr lvl="3"/>
            <a:r>
              <a:rPr lang="en-US" dirty="0"/>
              <a:t>Third level</a:t>
            </a:r>
          </a:p>
          <a:p>
            <a:pPr lvl="4"/>
            <a:r>
              <a:rPr lang="en-US" dirty="0"/>
              <a:t>Fourth level</a:t>
            </a:r>
          </a:p>
        </p:txBody>
      </p:sp>
      <p:grpSp>
        <p:nvGrpSpPr>
          <p:cNvPr id="5" name="Group 4"/>
          <p:cNvGrpSpPr/>
          <p:nvPr userDrawn="1"/>
        </p:nvGrpSpPr>
        <p:grpSpPr>
          <a:xfrm>
            <a:off x="1524" y="6311900"/>
            <a:ext cx="12188952" cy="548640"/>
            <a:chOff x="1524" y="6311900"/>
            <a:chExt cx="12188952" cy="548640"/>
          </a:xfrm>
        </p:grpSpPr>
        <p:sp>
          <p:nvSpPr>
            <p:cNvPr id="13" name="Rectangle 12"/>
            <p:cNvSpPr/>
            <p:nvPr/>
          </p:nvSpPr>
          <p:spPr>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0"/>
            <a:stretch>
              <a:fillRect/>
            </a:stretch>
          </p:blipFill>
          <p:spPr>
            <a:xfrm>
              <a:off x="245909" y="6439685"/>
              <a:ext cx="559187" cy="298743"/>
            </a:xfrm>
            <a:prstGeom prst="rect">
              <a:avLst/>
            </a:prstGeom>
          </p:spPr>
        </p:pic>
        <p:sp>
          <p:nvSpPr>
            <p:cNvPr id="4" name="Rectangle 3"/>
            <p:cNvSpPr/>
            <p:nvPr userDrawn="1"/>
          </p:nvSpPr>
          <p:spPr bwMode="gray">
            <a:xfrm>
              <a:off x="5457613" y="6400284"/>
              <a:ext cx="6096000" cy="369332"/>
            </a:xfrm>
            <a:prstGeom prst="rect">
              <a:avLst/>
            </a:prstGeom>
          </p:spPr>
          <p:txBody>
            <a:bodyPr>
              <a:spAutoFit/>
            </a:bodyPr>
            <a:lstStyle/>
            <a:p>
              <a:pPr algn="r"/>
              <a:endParaRPr lang="en-US" sz="1800" dirty="0">
                <a:solidFill>
                  <a:schemeClr val="bg1"/>
                </a:solidFill>
                <a:latin typeface="Gill Sans MT"/>
              </a:endParaRPr>
            </a:p>
          </p:txBody>
        </p:sp>
      </p:grpSp>
      <p:sp>
        <p:nvSpPr>
          <p:cNvPr id="17" name="Slide Number Placeholder 5"/>
          <p:cNvSpPr txBox="1">
            <a:spLocks/>
          </p:cNvSpPr>
          <p:nvPr userDrawn="1"/>
        </p:nvSpPr>
        <p:spPr>
          <a:xfrm>
            <a:off x="11553613" y="6325670"/>
            <a:ext cx="653796" cy="548640"/>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z="1600" smtClean="0"/>
              <a:pPr/>
              <a:t>‹#›</a:t>
            </a:fld>
            <a:endParaRPr lang="en-US" dirty="0"/>
          </a:p>
        </p:txBody>
      </p:sp>
    </p:spTree>
    <p:extLst>
      <p:ext uri="{BB962C8B-B14F-4D97-AF65-F5344CB8AC3E}">
        <p14:creationId xmlns:p14="http://schemas.microsoft.com/office/powerpoint/2010/main" val="194499017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Lst>
  <p:hf sldNum="0" hdr="0" ftr="0" dt="0"/>
  <p:txStyles>
    <p:titleStyle>
      <a:lvl1pPr algn="l" defTabSz="914400" rtl="0" eaLnBrk="1" latinLnBrk="0" hangingPunct="1">
        <a:lnSpc>
          <a:spcPct val="90000"/>
        </a:lnSpc>
        <a:spcBef>
          <a:spcPct val="0"/>
        </a:spcBef>
        <a:buNone/>
        <a:defRPr sz="2400" b="1" i="0" kern="1200" cap="none" baseline="0">
          <a:solidFill>
            <a:schemeClr val="tx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03225" indent="-277813" algn="l" defTabSz="914400" rtl="0" eaLnBrk="1" latinLnBrk="0" hangingPunct="1">
        <a:lnSpc>
          <a:spcPct val="9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9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9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9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absurdwordpreferred.deviantart.com/art/Diamond-Transparent-PNG-158463039" TargetMode="External"/><Relationship Id="rId5" Type="http://schemas.openxmlformats.org/officeDocument/2006/relationships/image" Target="../media/image10.png"/><Relationship Id="rId4" Type="http://schemas.openxmlformats.org/officeDocument/2006/relationships/hyperlink" Target="http://jackbrummet.blogspot.com/2012/03/dick-cheneys-heart-transplant-and-what.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en.wikipedia.org/wiki/Eduardo_Marture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hyperlink" Target="https://pixabay.com/en/cumulation-paper-pile-sort-stack-154203/" TargetMode="Externa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pixabay.com/en/blood-sample-tube-container-32548/" TargetMode="External"/><Relationship Id="rId5" Type="http://schemas.openxmlformats.org/officeDocument/2006/relationships/image" Target="../media/image34.png"/><Relationship Id="rId4" Type="http://schemas.openxmlformats.org/officeDocument/2006/relationships/hyperlink" Target="https://nl.wikipedia.org/wiki/Slimme_stad"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HASecuritySolutions/presentation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HASecuritySolutions"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www.flickr.com/photos/softwaretestingclub/485252624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MAPPER/NXLog-AutoConfig"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building&#10;&#10;Description automatically generated">
            <a:extLst>
              <a:ext uri="{FF2B5EF4-FFF2-40B4-BE49-F238E27FC236}">
                <a16:creationId xmlns:a16="http://schemas.microsoft.com/office/drawing/2014/main" id="{7D3AACE2-83F7-8C41-972F-911FB6CA5EFD}"/>
              </a:ext>
            </a:extLst>
          </p:cNvPr>
          <p:cNvPicPr>
            <a:picLocks noChangeAspect="1"/>
          </p:cNvPicPr>
          <p:nvPr/>
        </p:nvPicPr>
        <p:blipFill>
          <a:blip r:embed="rId2"/>
          <a:stretch>
            <a:fillRect/>
          </a:stretch>
        </p:blipFill>
        <p:spPr>
          <a:xfrm>
            <a:off x="-1" y="8467"/>
            <a:ext cx="12207089" cy="6849533"/>
          </a:xfrm>
          <a:prstGeom prst="rect">
            <a:avLst/>
          </a:prstGeom>
        </p:spPr>
      </p:pic>
    </p:spTree>
    <p:extLst>
      <p:ext uri="{BB962C8B-B14F-4D97-AF65-F5344CB8AC3E}">
        <p14:creationId xmlns:p14="http://schemas.microsoft.com/office/powerpoint/2010/main" val="227274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CECD45-A009-45A9-8F93-92944A6A5C03}"/>
              </a:ext>
            </a:extLst>
          </p:cNvPr>
          <p:cNvSpPr>
            <a:spLocks noGrp="1"/>
          </p:cNvSpPr>
          <p:nvPr>
            <p:ph type="title"/>
          </p:nvPr>
        </p:nvSpPr>
        <p:spPr/>
        <p:txBody>
          <a:bodyPr/>
          <a:lstStyle/>
          <a:p>
            <a:r>
              <a:rPr lang="en-US"/>
              <a:t>Make a New Log</a:t>
            </a:r>
          </a:p>
        </p:txBody>
      </p:sp>
      <p:sp>
        <p:nvSpPr>
          <p:cNvPr id="6" name="Content Placeholder 5">
            <a:extLst>
              <a:ext uri="{FF2B5EF4-FFF2-40B4-BE49-F238E27FC236}">
                <a16:creationId xmlns:a16="http://schemas.microsoft.com/office/drawing/2014/main" id="{E8C8FBB9-24C6-4128-A828-2E33FD63EAB9}"/>
              </a:ext>
            </a:extLst>
          </p:cNvPr>
          <p:cNvSpPr>
            <a:spLocks noGrp="1"/>
          </p:cNvSpPr>
          <p:nvPr>
            <p:ph idx="1"/>
          </p:nvPr>
        </p:nvSpPr>
        <p:spPr>
          <a:xfrm>
            <a:off x="655320" y="1371600"/>
            <a:ext cx="10881360" cy="4876800"/>
          </a:xfrm>
        </p:spPr>
        <p:txBody>
          <a:bodyPr/>
          <a:lstStyle/>
          <a:p>
            <a:r>
              <a:rPr lang="en-US" b="1" dirty="0"/>
              <a:t>What if a log lacks context... ? Build a better one</a:t>
            </a:r>
            <a:endParaRPr lang="en-US" dirty="0"/>
          </a:p>
          <a:p>
            <a:r>
              <a:rPr lang="en-US" sz="2800" b="1" dirty="0"/>
              <a:t>Windows Task Scheduler </a:t>
            </a:r>
            <a:r>
              <a:rPr lang="en-US" sz="2800" dirty="0"/>
              <a:t>+ </a:t>
            </a:r>
            <a:r>
              <a:rPr lang="en-US" sz="2800" b="1" dirty="0"/>
              <a:t>PowerShell</a:t>
            </a:r>
          </a:p>
          <a:p>
            <a:pPr marL="579438" indent="-350838">
              <a:buFont typeface="Arial" panose="020B0604020202020204" pitchFamily="34" charset="0"/>
              <a:buChar char="•"/>
            </a:pPr>
            <a:r>
              <a:rPr lang="en-US" sz="2400" dirty="0"/>
              <a:t>Reads native block log</a:t>
            </a:r>
          </a:p>
          <a:p>
            <a:pPr marL="579438" indent="-350838">
              <a:buFont typeface="Arial" panose="020B0604020202020204" pitchFamily="34" charset="0"/>
              <a:buChar char="•"/>
            </a:pPr>
            <a:r>
              <a:rPr lang="en-US" sz="2400" dirty="0"/>
              <a:t>Runs custom checks against</a:t>
            </a:r>
            <a:br>
              <a:rPr lang="en-US" sz="2400" dirty="0"/>
            </a:br>
            <a:r>
              <a:rPr lang="en-US" sz="2400" dirty="0"/>
              <a:t>blocked binary</a:t>
            </a:r>
          </a:p>
          <a:p>
            <a:pPr marL="579438" indent="-350838">
              <a:buFont typeface="Arial" panose="020B0604020202020204" pitchFamily="34" charset="0"/>
              <a:buChar char="•"/>
            </a:pPr>
            <a:r>
              <a:rPr lang="en-US" sz="2400" dirty="0"/>
              <a:t>(Optional) Sends binary to sandbox</a:t>
            </a:r>
          </a:p>
          <a:p>
            <a:pPr marL="579438" indent="-350838">
              <a:buFont typeface="Arial" panose="020B0604020202020204" pitchFamily="34" charset="0"/>
              <a:buChar char="•"/>
            </a:pPr>
            <a:r>
              <a:rPr lang="en-US" sz="2400" dirty="0"/>
              <a:t>Generates new Windows log</a:t>
            </a:r>
          </a:p>
          <a:p>
            <a:r>
              <a:rPr lang="en-US" sz="2800" dirty="0"/>
              <a:t>Possible to use new log within SIEM:</a:t>
            </a:r>
          </a:p>
          <a:p>
            <a:pPr marL="579438" indent="-350838">
              <a:buFont typeface="Arial" panose="020B0604020202020204" pitchFamily="34" charset="0"/>
              <a:buChar char="•"/>
            </a:pPr>
            <a:r>
              <a:rPr lang="en-US" sz="2400" dirty="0"/>
              <a:t>Auto update GPO and notify user</a:t>
            </a:r>
          </a:p>
        </p:txBody>
      </p:sp>
      <p:pic>
        <p:nvPicPr>
          <p:cNvPr id="7" name="Picture 6">
            <a:extLst>
              <a:ext uri="{FF2B5EF4-FFF2-40B4-BE49-F238E27FC236}">
                <a16:creationId xmlns:a16="http://schemas.microsoft.com/office/drawing/2014/main" id="{7BEC27AD-ED8B-4A9F-943A-EA65710FEC2A}"/>
              </a:ext>
            </a:extLst>
          </p:cNvPr>
          <p:cNvPicPr>
            <a:picLocks noChangeAspect="1"/>
          </p:cNvPicPr>
          <p:nvPr/>
        </p:nvPicPr>
        <p:blipFill>
          <a:blip r:embed="rId3"/>
          <a:stretch>
            <a:fillRect/>
          </a:stretch>
        </p:blipFill>
        <p:spPr>
          <a:xfrm>
            <a:off x="6926033" y="2971800"/>
            <a:ext cx="4610647" cy="2952750"/>
          </a:xfrm>
          <a:prstGeom prst="rect">
            <a:avLst/>
          </a:prstGeom>
        </p:spPr>
      </p:pic>
    </p:spTree>
    <p:extLst>
      <p:ext uri="{BB962C8B-B14F-4D97-AF65-F5344CB8AC3E}">
        <p14:creationId xmlns:p14="http://schemas.microsoft.com/office/powerpoint/2010/main" val="2746240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5A7D9-22CB-4C76-86F3-6641F6DAEC62}"/>
              </a:ext>
            </a:extLst>
          </p:cNvPr>
          <p:cNvSpPr>
            <a:spLocks noGrp="1"/>
          </p:cNvSpPr>
          <p:nvPr>
            <p:ph type="title"/>
          </p:nvPr>
        </p:nvSpPr>
        <p:spPr/>
        <p:txBody>
          <a:bodyPr/>
          <a:lstStyle/>
          <a:p>
            <a:r>
              <a:rPr lang="en-US" dirty="0"/>
              <a:t>E is for…</a:t>
            </a:r>
          </a:p>
        </p:txBody>
      </p:sp>
      <p:sp>
        <p:nvSpPr>
          <p:cNvPr id="5" name="Content Placeholder 4">
            <a:extLst>
              <a:ext uri="{FF2B5EF4-FFF2-40B4-BE49-F238E27FC236}">
                <a16:creationId xmlns:a16="http://schemas.microsoft.com/office/drawing/2014/main" id="{C6B068D8-07F8-46FF-89FD-22C92BA522B0}"/>
              </a:ext>
            </a:extLst>
          </p:cNvPr>
          <p:cNvSpPr>
            <a:spLocks noGrp="1"/>
          </p:cNvSpPr>
          <p:nvPr>
            <p:ph idx="1"/>
          </p:nvPr>
        </p:nvSpPr>
        <p:spPr/>
        <p:txBody>
          <a:bodyPr/>
          <a:lstStyle/>
          <a:p>
            <a:pPr algn="ctr"/>
            <a:endParaRPr lang="en-US" sz="6000" dirty="0"/>
          </a:p>
          <a:p>
            <a:pPr algn="ctr"/>
            <a:r>
              <a:rPr lang="en-US" sz="6000" dirty="0"/>
              <a:t>Enrichment</a:t>
            </a:r>
          </a:p>
        </p:txBody>
      </p:sp>
      <p:pic>
        <p:nvPicPr>
          <p:cNvPr id="6" name="Picture 5" descr="A close up of a rock&#10;&#10;Description automatically generated">
            <a:extLst>
              <a:ext uri="{FF2B5EF4-FFF2-40B4-BE49-F238E27FC236}">
                <a16:creationId xmlns:a16="http://schemas.microsoft.com/office/drawing/2014/main" id="{EF671DD0-A9A6-4D74-BD72-19197CE4E6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90600" y="2114892"/>
            <a:ext cx="1828800" cy="1811245"/>
          </a:xfrm>
          <a:prstGeom prst="rect">
            <a:avLst/>
          </a:prstGeom>
          <a:effectLst>
            <a:softEdge rad="63500"/>
          </a:effectLst>
        </p:spPr>
      </p:pic>
      <p:pic>
        <p:nvPicPr>
          <p:cNvPr id="8" name="Picture 7">
            <a:extLst>
              <a:ext uri="{FF2B5EF4-FFF2-40B4-BE49-F238E27FC236}">
                <a16:creationId xmlns:a16="http://schemas.microsoft.com/office/drawing/2014/main" id="{98CDEC3A-9A96-470A-B294-4489D53EA8DB}"/>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9608" t="12652" r="12836" b="15323"/>
          <a:stretch/>
        </p:blipFill>
        <p:spPr>
          <a:xfrm>
            <a:off x="8991600" y="2235170"/>
            <a:ext cx="2392680" cy="1481697"/>
          </a:xfrm>
          <a:prstGeom prst="rect">
            <a:avLst/>
          </a:prstGeom>
        </p:spPr>
      </p:pic>
      <p:sp>
        <p:nvSpPr>
          <p:cNvPr id="9" name="Arrow: Right 8">
            <a:extLst>
              <a:ext uri="{FF2B5EF4-FFF2-40B4-BE49-F238E27FC236}">
                <a16:creationId xmlns:a16="http://schemas.microsoft.com/office/drawing/2014/main" id="{1E400FC4-35EA-4FB8-BAED-66C595ECC99F}"/>
              </a:ext>
            </a:extLst>
          </p:cNvPr>
          <p:cNvSpPr/>
          <p:nvPr/>
        </p:nvSpPr>
        <p:spPr>
          <a:xfrm>
            <a:off x="3874346" y="2123359"/>
            <a:ext cx="4660053" cy="1445606"/>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3200" dirty="0"/>
          </a:p>
        </p:txBody>
      </p:sp>
    </p:spTree>
    <p:extLst>
      <p:ext uri="{BB962C8B-B14F-4D97-AF65-F5344CB8AC3E}">
        <p14:creationId xmlns:p14="http://schemas.microsoft.com/office/powerpoint/2010/main" val="39903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7A94BB-4588-45AF-9498-10D4D9B69285}"/>
              </a:ext>
            </a:extLst>
          </p:cNvPr>
          <p:cNvSpPr>
            <a:spLocks noGrp="1"/>
          </p:cNvSpPr>
          <p:nvPr>
            <p:ph type="title"/>
          </p:nvPr>
        </p:nvSpPr>
        <p:spPr/>
        <p:txBody>
          <a:bodyPr/>
          <a:lstStyle/>
          <a:p>
            <a:r>
              <a:rPr lang="en-US" dirty="0"/>
              <a:t>Enrichment Example</a:t>
            </a:r>
          </a:p>
        </p:txBody>
      </p:sp>
      <p:sp>
        <p:nvSpPr>
          <p:cNvPr id="6" name="Content Placeholder 5">
            <a:extLst>
              <a:ext uri="{FF2B5EF4-FFF2-40B4-BE49-F238E27FC236}">
                <a16:creationId xmlns:a16="http://schemas.microsoft.com/office/drawing/2014/main" id="{452D7D06-695E-4A08-A78D-CF2E20A9309E}"/>
              </a:ext>
            </a:extLst>
          </p:cNvPr>
          <p:cNvSpPr>
            <a:spLocks noGrp="1"/>
          </p:cNvSpPr>
          <p:nvPr>
            <p:ph idx="1"/>
          </p:nvPr>
        </p:nvSpPr>
        <p:spPr/>
        <p:txBody>
          <a:bodyPr/>
          <a:lstStyle/>
          <a:p>
            <a:r>
              <a:rPr lang="en-US" dirty="0"/>
              <a:t>Which would you rather investigate?</a:t>
            </a:r>
          </a:p>
        </p:txBody>
      </p:sp>
      <p:sp>
        <p:nvSpPr>
          <p:cNvPr id="2" name="TextBox 1">
            <a:extLst>
              <a:ext uri="{FF2B5EF4-FFF2-40B4-BE49-F238E27FC236}">
                <a16:creationId xmlns:a16="http://schemas.microsoft.com/office/drawing/2014/main" id="{2B1B1653-85AB-4091-94A3-B5E3BFF72DD6}"/>
              </a:ext>
            </a:extLst>
          </p:cNvPr>
          <p:cNvSpPr txBox="1"/>
          <p:nvPr/>
        </p:nvSpPr>
        <p:spPr>
          <a:xfrm>
            <a:off x="1143000" y="1981200"/>
            <a:ext cx="8839200" cy="1938992"/>
          </a:xfrm>
          <a:prstGeom prst="rect">
            <a:avLst/>
          </a:prstGeom>
          <a:noFill/>
        </p:spPr>
        <p:txBody>
          <a:bodyPr wrap="square" rtlCol="0">
            <a:spAutoFit/>
          </a:bodyPr>
          <a:lstStyle/>
          <a:p>
            <a:r>
              <a:rPr lang="en-US" sz="2000" b="1" dirty="0">
                <a:latin typeface="+mj-lt"/>
              </a:rPr>
              <a:t>Signature</a:t>
            </a:r>
            <a:r>
              <a:rPr lang="en-US" sz="2000" dirty="0">
                <a:latin typeface="+mj-lt"/>
              </a:rPr>
              <a:t>: ET POLICY PE EXE or DLL Windows file download </a:t>
            </a:r>
          </a:p>
          <a:p>
            <a:r>
              <a:rPr lang="en-US" sz="2000" b="1" dirty="0">
                <a:latin typeface="+mj-lt"/>
              </a:rPr>
              <a:t>SID</a:t>
            </a:r>
            <a:r>
              <a:rPr lang="en-US" sz="2000" dirty="0">
                <a:latin typeface="+mj-lt"/>
              </a:rPr>
              <a:t>: 2000419 </a:t>
            </a:r>
          </a:p>
          <a:p>
            <a:r>
              <a:rPr lang="en-US" sz="2000" b="1" dirty="0">
                <a:latin typeface="+mj-lt"/>
              </a:rPr>
              <a:t>Classification</a:t>
            </a:r>
            <a:r>
              <a:rPr lang="en-US" sz="2000" dirty="0">
                <a:latin typeface="+mj-lt"/>
              </a:rPr>
              <a:t>: Potential Corporate Privacy Violation </a:t>
            </a:r>
          </a:p>
          <a:p>
            <a:r>
              <a:rPr lang="en-US" sz="2000" b="1" dirty="0">
                <a:latin typeface="+mj-lt"/>
              </a:rPr>
              <a:t>Source IP</a:t>
            </a:r>
            <a:r>
              <a:rPr lang="en-US" sz="2000" dirty="0">
                <a:latin typeface="+mj-lt"/>
              </a:rPr>
              <a:t>: 74.125.159.56 </a:t>
            </a:r>
          </a:p>
          <a:p>
            <a:r>
              <a:rPr lang="en-US" sz="2000" b="1" dirty="0">
                <a:latin typeface="+mj-lt"/>
              </a:rPr>
              <a:t>Source Port</a:t>
            </a:r>
            <a:r>
              <a:rPr lang="en-US" sz="2000" dirty="0">
                <a:latin typeface="+mj-lt"/>
              </a:rPr>
              <a:t>: 80 </a:t>
            </a:r>
          </a:p>
          <a:p>
            <a:r>
              <a:rPr lang="en-US" sz="2000" b="1" dirty="0">
                <a:latin typeface="+mj-lt"/>
              </a:rPr>
              <a:t>Destination IP</a:t>
            </a:r>
            <a:r>
              <a:rPr lang="en-US" sz="2000" dirty="0">
                <a:latin typeface="+mj-lt"/>
              </a:rPr>
              <a:t>: 192.168.2.40 </a:t>
            </a:r>
          </a:p>
        </p:txBody>
      </p:sp>
      <p:sp>
        <p:nvSpPr>
          <p:cNvPr id="8" name="TextBox 7">
            <a:extLst>
              <a:ext uri="{FF2B5EF4-FFF2-40B4-BE49-F238E27FC236}">
                <a16:creationId xmlns:a16="http://schemas.microsoft.com/office/drawing/2014/main" id="{27C8F641-9E5F-4C9F-9BA7-F7C1DCA4CF10}"/>
              </a:ext>
            </a:extLst>
          </p:cNvPr>
          <p:cNvSpPr txBox="1"/>
          <p:nvPr/>
        </p:nvSpPr>
        <p:spPr>
          <a:xfrm>
            <a:off x="1143000" y="4233208"/>
            <a:ext cx="8839200" cy="1938992"/>
          </a:xfrm>
          <a:prstGeom prst="rect">
            <a:avLst/>
          </a:prstGeom>
          <a:noFill/>
        </p:spPr>
        <p:txBody>
          <a:bodyPr wrap="square" rtlCol="0">
            <a:spAutoFit/>
          </a:bodyPr>
          <a:lstStyle/>
          <a:p>
            <a:r>
              <a:rPr lang="en-US" sz="2000" b="1" dirty="0">
                <a:latin typeface="+mj-lt"/>
              </a:rPr>
              <a:t>Signature</a:t>
            </a:r>
            <a:r>
              <a:rPr lang="en-US" sz="2000" dirty="0">
                <a:latin typeface="+mj-lt"/>
              </a:rPr>
              <a:t>: ET POLICY PE EXE or DLL Windows file download </a:t>
            </a:r>
          </a:p>
          <a:p>
            <a:r>
              <a:rPr lang="en-US" sz="2000" b="1" dirty="0">
                <a:latin typeface="+mj-lt"/>
              </a:rPr>
              <a:t>SID</a:t>
            </a:r>
            <a:r>
              <a:rPr lang="en-US" sz="2000" dirty="0">
                <a:latin typeface="+mj-lt"/>
              </a:rPr>
              <a:t>: 2000419 </a:t>
            </a:r>
          </a:p>
          <a:p>
            <a:r>
              <a:rPr lang="en-US" sz="2000" b="1" dirty="0">
                <a:latin typeface="+mj-lt"/>
              </a:rPr>
              <a:t>Classification</a:t>
            </a:r>
            <a:r>
              <a:rPr lang="en-US" sz="2000" dirty="0">
                <a:latin typeface="+mj-lt"/>
              </a:rPr>
              <a:t>: Potential Corporate Privacy Violation </a:t>
            </a:r>
          </a:p>
          <a:p>
            <a:r>
              <a:rPr lang="en-US" sz="2000" b="1" dirty="0">
                <a:latin typeface="+mj-lt"/>
              </a:rPr>
              <a:t>Source IP</a:t>
            </a:r>
            <a:r>
              <a:rPr lang="en-US" sz="2000" dirty="0">
                <a:latin typeface="+mj-lt"/>
              </a:rPr>
              <a:t>: 74.125.159.56 </a:t>
            </a:r>
          </a:p>
          <a:p>
            <a:r>
              <a:rPr lang="en-US" sz="2000" b="1" dirty="0">
                <a:latin typeface="+mj-lt"/>
              </a:rPr>
              <a:t>Source Port</a:t>
            </a:r>
            <a:r>
              <a:rPr lang="en-US" sz="2000" dirty="0">
                <a:latin typeface="+mj-lt"/>
              </a:rPr>
              <a:t>: 80 </a:t>
            </a:r>
          </a:p>
          <a:p>
            <a:r>
              <a:rPr lang="en-US" sz="2000" b="1" dirty="0">
                <a:latin typeface="+mj-lt"/>
              </a:rPr>
              <a:t>Destination IP</a:t>
            </a:r>
            <a:r>
              <a:rPr lang="en-US" sz="2000" dirty="0">
                <a:latin typeface="+mj-lt"/>
              </a:rPr>
              <a:t>: 192.168.2.40 </a:t>
            </a:r>
          </a:p>
        </p:txBody>
      </p:sp>
      <p:sp>
        <p:nvSpPr>
          <p:cNvPr id="9" name="TextBox 8">
            <a:extLst>
              <a:ext uri="{FF2B5EF4-FFF2-40B4-BE49-F238E27FC236}">
                <a16:creationId xmlns:a16="http://schemas.microsoft.com/office/drawing/2014/main" id="{C9A9518D-9686-45A4-8248-3C29100C7C0C}"/>
              </a:ext>
            </a:extLst>
          </p:cNvPr>
          <p:cNvSpPr txBox="1"/>
          <p:nvPr/>
        </p:nvSpPr>
        <p:spPr>
          <a:xfrm>
            <a:off x="8763000" y="4233208"/>
            <a:ext cx="3124200" cy="2246769"/>
          </a:xfrm>
          <a:prstGeom prst="rect">
            <a:avLst/>
          </a:prstGeom>
          <a:noFill/>
        </p:spPr>
        <p:txBody>
          <a:bodyPr wrap="square" rtlCol="0">
            <a:spAutoFit/>
          </a:bodyPr>
          <a:lstStyle/>
          <a:p>
            <a:r>
              <a:rPr lang="en-US" sz="2000" b="1" dirty="0">
                <a:latin typeface="+mj-lt"/>
              </a:rPr>
              <a:t>Geo: </a:t>
            </a:r>
            <a:r>
              <a:rPr lang="en-US" sz="2000" dirty="0">
                <a:latin typeface="+mj-lt"/>
              </a:rPr>
              <a:t>US</a:t>
            </a:r>
          </a:p>
          <a:p>
            <a:r>
              <a:rPr lang="en-US" sz="2000" b="1" dirty="0">
                <a:latin typeface="+mj-lt"/>
              </a:rPr>
              <a:t>ASN: </a:t>
            </a:r>
            <a:r>
              <a:rPr lang="en-US" sz="2000" dirty="0">
                <a:latin typeface="+mj-lt"/>
              </a:rPr>
              <a:t>Google Inc.</a:t>
            </a:r>
          </a:p>
          <a:p>
            <a:r>
              <a:rPr lang="en-US" sz="2000" b="1" dirty="0">
                <a:latin typeface="+mj-lt"/>
              </a:rPr>
              <a:t>DNS</a:t>
            </a:r>
            <a:r>
              <a:rPr lang="en-US" sz="2000" dirty="0">
                <a:latin typeface="+mj-lt"/>
              </a:rPr>
              <a:t>: dl.google.com</a:t>
            </a:r>
          </a:p>
          <a:p>
            <a:r>
              <a:rPr lang="en-US" sz="2000" b="1" dirty="0">
                <a:latin typeface="+mj-lt"/>
              </a:rPr>
              <a:t>Process</a:t>
            </a:r>
            <a:r>
              <a:rPr lang="en-US" sz="2000" dirty="0">
                <a:latin typeface="+mj-lt"/>
              </a:rPr>
              <a:t>: iexplore.exe</a:t>
            </a:r>
          </a:p>
          <a:p>
            <a:r>
              <a:rPr lang="en-US" sz="2000" b="1" dirty="0">
                <a:latin typeface="+mj-lt"/>
              </a:rPr>
              <a:t>User</a:t>
            </a:r>
            <a:r>
              <a:rPr lang="en-US" sz="2000" dirty="0">
                <a:latin typeface="+mj-lt"/>
              </a:rPr>
              <a:t>: </a:t>
            </a:r>
            <a:r>
              <a:rPr lang="en-US" sz="2000" dirty="0" err="1">
                <a:latin typeface="+mj-lt"/>
              </a:rPr>
              <a:t>jhenderson</a:t>
            </a:r>
            <a:endParaRPr lang="en-US" sz="2000" dirty="0">
              <a:latin typeface="+mj-lt"/>
            </a:endParaRPr>
          </a:p>
          <a:p>
            <a:r>
              <a:rPr lang="en-US" sz="2000" b="1" dirty="0">
                <a:latin typeface="+mj-lt"/>
              </a:rPr>
              <a:t>File</a:t>
            </a:r>
            <a:r>
              <a:rPr lang="en-US" sz="2000" dirty="0">
                <a:latin typeface="+mj-lt"/>
              </a:rPr>
              <a:t>: ChromeSetup.exe</a:t>
            </a:r>
          </a:p>
          <a:p>
            <a:endParaRPr lang="en-US" sz="2000" dirty="0">
              <a:latin typeface="+mj-lt"/>
            </a:endParaRPr>
          </a:p>
        </p:txBody>
      </p:sp>
      <p:cxnSp>
        <p:nvCxnSpPr>
          <p:cNvPr id="4" name="Straight Connector 3">
            <a:extLst>
              <a:ext uri="{FF2B5EF4-FFF2-40B4-BE49-F238E27FC236}">
                <a16:creationId xmlns:a16="http://schemas.microsoft.com/office/drawing/2014/main" id="{0BE7C258-C7B4-43B1-9F63-7AAC782891E0}"/>
              </a:ext>
            </a:extLst>
          </p:cNvPr>
          <p:cNvCxnSpPr/>
          <p:nvPr/>
        </p:nvCxnSpPr>
        <p:spPr>
          <a:xfrm>
            <a:off x="838200" y="4038600"/>
            <a:ext cx="10439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DBFE3A7-E3E8-4B85-A034-4E2602D23470}"/>
              </a:ext>
            </a:extLst>
          </p:cNvPr>
          <p:cNvSpPr txBox="1"/>
          <p:nvPr/>
        </p:nvSpPr>
        <p:spPr>
          <a:xfrm>
            <a:off x="9029700" y="1687478"/>
            <a:ext cx="2286000" cy="1384995"/>
          </a:xfrm>
          <a:prstGeom prst="rect">
            <a:avLst/>
          </a:prstGeom>
          <a:noFill/>
        </p:spPr>
        <p:txBody>
          <a:bodyPr wrap="square" rtlCol="0">
            <a:spAutoFit/>
          </a:bodyPr>
          <a:lstStyle/>
          <a:p>
            <a:pPr algn="ctr"/>
            <a:r>
              <a:rPr lang="en-US" sz="2800" dirty="0"/>
              <a:t>IDS Alert </a:t>
            </a:r>
            <a:r>
              <a:rPr lang="en-US" sz="2800" b="1" dirty="0"/>
              <a:t># 1</a:t>
            </a:r>
          </a:p>
          <a:p>
            <a:pPr algn="ctr"/>
            <a:r>
              <a:rPr lang="en-US" sz="2800" dirty="0"/>
              <a:t>or</a:t>
            </a:r>
          </a:p>
          <a:p>
            <a:pPr algn="ctr"/>
            <a:r>
              <a:rPr lang="en-US" sz="2800" dirty="0"/>
              <a:t>IDS Alert </a:t>
            </a:r>
            <a:r>
              <a:rPr lang="en-US" sz="2800" b="1" dirty="0"/>
              <a:t># 2</a:t>
            </a:r>
          </a:p>
        </p:txBody>
      </p:sp>
      <p:sp>
        <p:nvSpPr>
          <p:cNvPr id="13" name="TextBox 12">
            <a:extLst>
              <a:ext uri="{FF2B5EF4-FFF2-40B4-BE49-F238E27FC236}">
                <a16:creationId xmlns:a16="http://schemas.microsoft.com/office/drawing/2014/main" id="{8DE11943-340D-452C-9A65-B8EE5E475212}"/>
              </a:ext>
            </a:extLst>
          </p:cNvPr>
          <p:cNvSpPr txBox="1"/>
          <p:nvPr/>
        </p:nvSpPr>
        <p:spPr>
          <a:xfrm>
            <a:off x="304800" y="1959114"/>
            <a:ext cx="883920" cy="707886"/>
          </a:xfrm>
          <a:prstGeom prst="rect">
            <a:avLst/>
          </a:prstGeom>
          <a:noFill/>
        </p:spPr>
        <p:txBody>
          <a:bodyPr wrap="square" rtlCol="0">
            <a:spAutoFit/>
          </a:bodyPr>
          <a:lstStyle/>
          <a:p>
            <a:r>
              <a:rPr lang="en-US" sz="4000" b="1" dirty="0">
                <a:latin typeface="Courier New" panose="02070309020205020404" pitchFamily="49" charset="0"/>
                <a:cs typeface="Courier New" panose="02070309020205020404" pitchFamily="49" charset="0"/>
              </a:rPr>
              <a:t>#1</a:t>
            </a:r>
          </a:p>
        </p:txBody>
      </p:sp>
      <p:sp>
        <p:nvSpPr>
          <p:cNvPr id="14" name="TextBox 13">
            <a:extLst>
              <a:ext uri="{FF2B5EF4-FFF2-40B4-BE49-F238E27FC236}">
                <a16:creationId xmlns:a16="http://schemas.microsoft.com/office/drawing/2014/main" id="{ECC935FA-6406-466B-A9B9-443BFBE7B089}"/>
              </a:ext>
            </a:extLst>
          </p:cNvPr>
          <p:cNvSpPr txBox="1"/>
          <p:nvPr/>
        </p:nvSpPr>
        <p:spPr>
          <a:xfrm>
            <a:off x="304800" y="4252049"/>
            <a:ext cx="883920" cy="707886"/>
          </a:xfrm>
          <a:prstGeom prst="rect">
            <a:avLst/>
          </a:prstGeom>
          <a:noFill/>
        </p:spPr>
        <p:txBody>
          <a:bodyPr wrap="square" rtlCol="0">
            <a:spAutoFit/>
          </a:bodyPr>
          <a:lstStyle/>
          <a:p>
            <a:r>
              <a:rPr lang="en-US" sz="4000" b="1" dirty="0">
                <a:latin typeface="Courier New" panose="02070309020205020404" pitchFamily="49" charset="0"/>
                <a:cs typeface="Courier New" panose="02070309020205020404" pitchFamily="49" charset="0"/>
              </a:rPr>
              <a:t>#2</a:t>
            </a:r>
          </a:p>
        </p:txBody>
      </p:sp>
    </p:spTree>
    <p:extLst>
      <p:ext uri="{BB962C8B-B14F-4D97-AF65-F5344CB8AC3E}">
        <p14:creationId xmlns:p14="http://schemas.microsoft.com/office/powerpoint/2010/main" val="1961784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A4FB-50F4-4D06-BA20-03AECFDBE614}"/>
              </a:ext>
            </a:extLst>
          </p:cNvPr>
          <p:cNvSpPr>
            <a:spLocks noGrp="1"/>
          </p:cNvSpPr>
          <p:nvPr>
            <p:ph type="title"/>
          </p:nvPr>
        </p:nvSpPr>
        <p:spPr/>
        <p:txBody>
          <a:bodyPr/>
          <a:lstStyle/>
          <a:p>
            <a:r>
              <a:rPr lang="en-US" dirty="0"/>
              <a:t>Domain Parsing</a:t>
            </a:r>
          </a:p>
        </p:txBody>
      </p:sp>
      <p:sp>
        <p:nvSpPr>
          <p:cNvPr id="3" name="Content Placeholder 2">
            <a:extLst>
              <a:ext uri="{FF2B5EF4-FFF2-40B4-BE49-F238E27FC236}">
                <a16:creationId xmlns:a16="http://schemas.microsoft.com/office/drawing/2014/main" id="{502C3FD8-8A36-4626-A2D9-75B2D54EA6EA}"/>
              </a:ext>
            </a:extLst>
          </p:cNvPr>
          <p:cNvSpPr>
            <a:spLocks noGrp="1"/>
          </p:cNvSpPr>
          <p:nvPr>
            <p:ph idx="1"/>
          </p:nvPr>
        </p:nvSpPr>
        <p:spPr>
          <a:xfrm>
            <a:off x="419736" y="1295400"/>
            <a:ext cx="11352530" cy="4876800"/>
          </a:xfrm>
        </p:spPr>
        <p:txBody>
          <a:bodyPr/>
          <a:lstStyle/>
          <a:p>
            <a:r>
              <a:rPr lang="en-US" sz="2800" dirty="0">
                <a:latin typeface="+mj-lt"/>
                <a:cs typeface="Courier New" panose="02070309020205020404" pitchFamily="49" charset="0"/>
              </a:rPr>
              <a:t>Simple breakdown of fields can yield MANY detection opportunities!</a:t>
            </a:r>
          </a:p>
          <a:p>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http://myaccount.google.com-securitysettingspage.tk</a:t>
            </a:r>
          </a:p>
          <a:p>
            <a:endParaRPr lang="en-US" sz="2400" dirty="0">
              <a:latin typeface="+mj-lt"/>
            </a:endParaRPr>
          </a:p>
          <a:p>
            <a:endParaRPr lang="en-US" sz="2400" dirty="0">
              <a:latin typeface="+mj-lt"/>
            </a:endParaRPr>
          </a:p>
          <a:p>
            <a:r>
              <a:rPr lang="en-US" sz="2400" dirty="0">
                <a:latin typeface="+mj-lt"/>
              </a:rPr>
              <a:t>                                Subdomain field                              Parent domain field             TLD</a:t>
            </a:r>
          </a:p>
          <a:p>
            <a:endParaRPr lang="en-US" sz="2800" dirty="0">
              <a:latin typeface="+mj-lt"/>
            </a:endParaRPr>
          </a:p>
          <a:p>
            <a:endParaRPr lang="en-US" sz="2800" dirty="0">
              <a:latin typeface="+mj-lt"/>
            </a:endParaRPr>
          </a:p>
          <a:p>
            <a:pPr algn="ctr"/>
            <a:r>
              <a:rPr lang="en-US" sz="4000" dirty="0">
                <a:latin typeface="+mj-lt"/>
              </a:rPr>
              <a:t>Lots of opportunity for detection!</a:t>
            </a:r>
          </a:p>
        </p:txBody>
      </p:sp>
      <p:sp>
        <p:nvSpPr>
          <p:cNvPr id="4" name="Rectangle 3">
            <a:extLst>
              <a:ext uri="{FF2B5EF4-FFF2-40B4-BE49-F238E27FC236}">
                <a16:creationId xmlns:a16="http://schemas.microsoft.com/office/drawing/2014/main" id="{5963C968-BAA8-4D6E-8479-834AD8B321D1}"/>
              </a:ext>
            </a:extLst>
          </p:cNvPr>
          <p:cNvSpPr/>
          <p:nvPr/>
        </p:nvSpPr>
        <p:spPr>
          <a:xfrm>
            <a:off x="1981200" y="2526447"/>
            <a:ext cx="3429000" cy="381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0058466-3626-4341-B613-8FA5290F0062}"/>
              </a:ext>
            </a:extLst>
          </p:cNvPr>
          <p:cNvSpPr/>
          <p:nvPr/>
        </p:nvSpPr>
        <p:spPr>
          <a:xfrm>
            <a:off x="5562600" y="2526447"/>
            <a:ext cx="5181600" cy="381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533259B-18FC-4063-94AD-EFB22D212F4C}"/>
              </a:ext>
            </a:extLst>
          </p:cNvPr>
          <p:cNvSpPr/>
          <p:nvPr/>
        </p:nvSpPr>
        <p:spPr>
          <a:xfrm>
            <a:off x="10930890" y="2526447"/>
            <a:ext cx="499110" cy="381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Arrow: Down 6">
            <a:extLst>
              <a:ext uri="{FF2B5EF4-FFF2-40B4-BE49-F238E27FC236}">
                <a16:creationId xmlns:a16="http://schemas.microsoft.com/office/drawing/2014/main" id="{B811A333-6501-490B-8C7E-FE75AD14215A}"/>
              </a:ext>
            </a:extLst>
          </p:cNvPr>
          <p:cNvSpPr/>
          <p:nvPr/>
        </p:nvSpPr>
        <p:spPr>
          <a:xfrm>
            <a:off x="3609340" y="3071694"/>
            <a:ext cx="726440" cy="89070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Arrow: Down 7">
            <a:extLst>
              <a:ext uri="{FF2B5EF4-FFF2-40B4-BE49-F238E27FC236}">
                <a16:creationId xmlns:a16="http://schemas.microsoft.com/office/drawing/2014/main" id="{DF37E0B5-CAC5-4E97-9B59-8E1C06249EA0}"/>
              </a:ext>
            </a:extLst>
          </p:cNvPr>
          <p:cNvSpPr/>
          <p:nvPr/>
        </p:nvSpPr>
        <p:spPr>
          <a:xfrm>
            <a:off x="7988300" y="3071692"/>
            <a:ext cx="726440" cy="89070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Arrow: Down 9">
            <a:extLst>
              <a:ext uri="{FF2B5EF4-FFF2-40B4-BE49-F238E27FC236}">
                <a16:creationId xmlns:a16="http://schemas.microsoft.com/office/drawing/2014/main" id="{0DB5CB1B-3BC3-4EE8-9B02-BFB422E38E05}"/>
              </a:ext>
            </a:extLst>
          </p:cNvPr>
          <p:cNvSpPr/>
          <p:nvPr/>
        </p:nvSpPr>
        <p:spPr>
          <a:xfrm>
            <a:off x="10817225" y="3071692"/>
            <a:ext cx="726440" cy="89070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3397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05CDB6-7960-4EF1-8A89-74CEFE0A7D5E}"/>
              </a:ext>
            </a:extLst>
          </p:cNvPr>
          <p:cNvSpPr>
            <a:spLocks noGrp="1"/>
          </p:cNvSpPr>
          <p:nvPr>
            <p:ph type="title"/>
          </p:nvPr>
        </p:nvSpPr>
        <p:spPr/>
        <p:txBody>
          <a:bodyPr/>
          <a:lstStyle/>
          <a:p>
            <a:r>
              <a:rPr lang="en-US" dirty="0"/>
              <a:t>github.com/</a:t>
            </a:r>
            <a:r>
              <a:rPr lang="en-US" dirty="0" err="1"/>
              <a:t>HASecuritySolutions</a:t>
            </a:r>
            <a:r>
              <a:rPr lang="en-US" dirty="0"/>
              <a:t>/</a:t>
            </a:r>
            <a:r>
              <a:rPr lang="en-US" dirty="0" err="1"/>
              <a:t>tld_pattern_calculator</a:t>
            </a:r>
            <a:endParaRPr lang="en-US" dirty="0"/>
          </a:p>
        </p:txBody>
      </p:sp>
      <p:sp>
        <p:nvSpPr>
          <p:cNvPr id="6" name="Content Placeholder 5">
            <a:extLst>
              <a:ext uri="{FF2B5EF4-FFF2-40B4-BE49-F238E27FC236}">
                <a16:creationId xmlns:a16="http://schemas.microsoft.com/office/drawing/2014/main" id="{BC30D313-1A93-46AA-9EA0-C38B6E939C0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22CD3E3-FF26-423E-9EEC-FCA54B2151C0}"/>
              </a:ext>
            </a:extLst>
          </p:cNvPr>
          <p:cNvPicPr>
            <a:picLocks noChangeAspect="1"/>
          </p:cNvPicPr>
          <p:nvPr/>
        </p:nvPicPr>
        <p:blipFill>
          <a:blip r:embed="rId2"/>
          <a:stretch>
            <a:fillRect/>
          </a:stretch>
        </p:blipFill>
        <p:spPr>
          <a:xfrm>
            <a:off x="457200" y="1292771"/>
            <a:ext cx="11277600" cy="4905503"/>
          </a:xfrm>
          <a:prstGeom prst="rect">
            <a:avLst/>
          </a:prstGeom>
        </p:spPr>
      </p:pic>
    </p:spTree>
    <p:extLst>
      <p:ext uri="{BB962C8B-B14F-4D97-AF65-F5344CB8AC3E}">
        <p14:creationId xmlns:p14="http://schemas.microsoft.com/office/powerpoint/2010/main" val="570944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4DB79-40B0-4BCB-B1E7-65D246C85BB3}"/>
              </a:ext>
            </a:extLst>
          </p:cNvPr>
          <p:cNvSpPr>
            <a:spLocks noGrp="1"/>
          </p:cNvSpPr>
          <p:nvPr>
            <p:ph type="title"/>
          </p:nvPr>
        </p:nvSpPr>
        <p:spPr/>
        <p:txBody>
          <a:bodyPr/>
          <a:lstStyle/>
          <a:p>
            <a:r>
              <a:rPr lang="en-US" dirty="0"/>
              <a:t>Detection Based on TLD</a:t>
            </a:r>
          </a:p>
        </p:txBody>
      </p:sp>
      <p:sp>
        <p:nvSpPr>
          <p:cNvPr id="3" name="Content Placeholder 2">
            <a:extLst>
              <a:ext uri="{FF2B5EF4-FFF2-40B4-BE49-F238E27FC236}">
                <a16:creationId xmlns:a16="http://schemas.microsoft.com/office/drawing/2014/main" id="{3183323D-4E9F-4127-879B-182378541CCF}"/>
              </a:ext>
            </a:extLst>
          </p:cNvPr>
          <p:cNvSpPr>
            <a:spLocks noGrp="1"/>
          </p:cNvSpPr>
          <p:nvPr>
            <p:ph idx="1"/>
          </p:nvPr>
        </p:nvSpPr>
        <p:spPr>
          <a:xfrm>
            <a:off x="655320" y="1295400"/>
            <a:ext cx="10881360" cy="5010560"/>
          </a:xfrm>
        </p:spPr>
        <p:txBody>
          <a:bodyPr/>
          <a:lstStyle/>
          <a:p>
            <a:r>
              <a:rPr lang="en-US" dirty="0"/>
              <a:t>Some TLDs are just more evil….dashboard it!</a:t>
            </a:r>
          </a:p>
          <a:p>
            <a:endParaRPr lang="en-US" dirty="0"/>
          </a:p>
          <a:p>
            <a:endParaRPr lang="en-US" dirty="0"/>
          </a:p>
          <a:p>
            <a:endParaRPr lang="en-US" dirty="0"/>
          </a:p>
          <a:p>
            <a:endParaRPr lang="en-US" dirty="0"/>
          </a:p>
          <a:p>
            <a:endParaRPr lang="en-US" dirty="0"/>
          </a:p>
          <a:p>
            <a:endParaRPr lang="en-US" sz="1400" dirty="0"/>
          </a:p>
          <a:p>
            <a:r>
              <a:rPr lang="en-US" sz="1400" dirty="0"/>
              <a:t>https://www.nominet.uk/mapping-the-online-world/</a:t>
            </a:r>
          </a:p>
          <a:p>
            <a:endParaRPr lang="en-US" dirty="0"/>
          </a:p>
        </p:txBody>
      </p:sp>
      <p:pic>
        <p:nvPicPr>
          <p:cNvPr id="7" name="Picture 6">
            <a:extLst>
              <a:ext uri="{FF2B5EF4-FFF2-40B4-BE49-F238E27FC236}">
                <a16:creationId xmlns:a16="http://schemas.microsoft.com/office/drawing/2014/main" id="{7DD5E969-D6BA-4F34-9FC0-61A5B5802B03}"/>
              </a:ext>
            </a:extLst>
          </p:cNvPr>
          <p:cNvPicPr>
            <a:picLocks noChangeAspect="1"/>
          </p:cNvPicPr>
          <p:nvPr/>
        </p:nvPicPr>
        <p:blipFill>
          <a:blip r:embed="rId3"/>
          <a:stretch>
            <a:fillRect/>
          </a:stretch>
        </p:blipFill>
        <p:spPr>
          <a:xfrm>
            <a:off x="10481915" y="1221240"/>
            <a:ext cx="1152978" cy="5025119"/>
          </a:xfrm>
          <a:prstGeom prst="rect">
            <a:avLst/>
          </a:prstGeom>
        </p:spPr>
      </p:pic>
      <p:pic>
        <p:nvPicPr>
          <p:cNvPr id="9" name="Picture 8">
            <a:extLst>
              <a:ext uri="{FF2B5EF4-FFF2-40B4-BE49-F238E27FC236}">
                <a16:creationId xmlns:a16="http://schemas.microsoft.com/office/drawing/2014/main" id="{37AECD14-B79B-4EAB-8BFB-320657F52509}"/>
              </a:ext>
            </a:extLst>
          </p:cNvPr>
          <p:cNvPicPr>
            <a:picLocks noChangeAspect="1"/>
          </p:cNvPicPr>
          <p:nvPr/>
        </p:nvPicPr>
        <p:blipFill rotWithShape="1">
          <a:blip r:embed="rId4"/>
          <a:srcRect t="13220"/>
          <a:stretch/>
        </p:blipFill>
        <p:spPr>
          <a:xfrm>
            <a:off x="548641" y="2286000"/>
            <a:ext cx="9481701" cy="3001171"/>
          </a:xfrm>
          <a:prstGeom prst="rect">
            <a:avLst/>
          </a:prstGeom>
        </p:spPr>
      </p:pic>
      <p:sp>
        <p:nvSpPr>
          <p:cNvPr id="10" name="Arrow: Right 9">
            <a:extLst>
              <a:ext uri="{FF2B5EF4-FFF2-40B4-BE49-F238E27FC236}">
                <a16:creationId xmlns:a16="http://schemas.microsoft.com/office/drawing/2014/main" id="{CE6806BA-51AD-497E-8057-2940F94095BD}"/>
              </a:ext>
            </a:extLst>
          </p:cNvPr>
          <p:cNvSpPr/>
          <p:nvPr/>
        </p:nvSpPr>
        <p:spPr>
          <a:xfrm>
            <a:off x="9071187" y="3557985"/>
            <a:ext cx="1676400" cy="685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21781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A6451-E1F7-4620-884D-92214F362AED}"/>
              </a:ext>
            </a:extLst>
          </p:cNvPr>
          <p:cNvSpPr>
            <a:spLocks noGrp="1"/>
          </p:cNvSpPr>
          <p:nvPr>
            <p:ph type="title"/>
          </p:nvPr>
        </p:nvSpPr>
        <p:spPr/>
        <p:txBody>
          <a:bodyPr/>
          <a:lstStyle/>
          <a:p>
            <a:r>
              <a:rPr lang="en-US" dirty="0"/>
              <a:t>Detection Based on Subdomain</a:t>
            </a:r>
          </a:p>
        </p:txBody>
      </p:sp>
      <p:sp>
        <p:nvSpPr>
          <p:cNvPr id="3" name="Content Placeholder 2">
            <a:extLst>
              <a:ext uri="{FF2B5EF4-FFF2-40B4-BE49-F238E27FC236}">
                <a16:creationId xmlns:a16="http://schemas.microsoft.com/office/drawing/2014/main" id="{CB5D8E9D-62FE-4545-AC47-212632D072AE}"/>
              </a:ext>
            </a:extLst>
          </p:cNvPr>
          <p:cNvSpPr>
            <a:spLocks noGrp="1"/>
          </p:cNvSpPr>
          <p:nvPr>
            <p:ph idx="1"/>
          </p:nvPr>
        </p:nvSpPr>
        <p:spPr>
          <a:xfrm>
            <a:off x="655320" y="1295400"/>
            <a:ext cx="11155680" cy="4876800"/>
          </a:xfrm>
        </p:spPr>
        <p:txBody>
          <a:bodyPr/>
          <a:lstStyle/>
          <a:p>
            <a:r>
              <a:rPr lang="en-US" dirty="0"/>
              <a:t>Subdomain field:</a:t>
            </a:r>
          </a:p>
          <a:p>
            <a:pPr marL="571500" indent="-571500">
              <a:buFont typeface="+mj-lt"/>
              <a:buAutoNum type="arabicPeriod"/>
            </a:pPr>
            <a:r>
              <a:rPr lang="en-US" dirty="0"/>
              <a:t>Does it contain the word Google, or your org name?</a:t>
            </a:r>
          </a:p>
          <a:p>
            <a:pPr marL="571500" indent="-571500">
              <a:buFont typeface="+mj-lt"/>
              <a:buAutoNum type="arabicPeriod"/>
            </a:pPr>
            <a:r>
              <a:rPr lang="en-US" dirty="0"/>
              <a:t>Long / random, changing and NOT a CDN? </a:t>
            </a:r>
          </a:p>
          <a:p>
            <a:pPr marL="514350" indent="-514350">
              <a:buFont typeface="+mj-lt"/>
              <a:buAutoNum type="arabicPeriod"/>
            </a:pPr>
            <a:r>
              <a:rPr lang="en-US" dirty="0"/>
              <a:t>1000's of different subdomains per parent? Tunneling!</a:t>
            </a:r>
          </a:p>
          <a:p>
            <a:r>
              <a:rPr lang="en-US" dirty="0"/>
              <a:t>Phishing alert pseudo-logic examples: </a:t>
            </a:r>
          </a:p>
          <a:p>
            <a:pPr marL="457200" indent="-457200">
              <a:buFontTx/>
              <a:buChar char="-"/>
            </a:pPr>
            <a:r>
              <a:rPr lang="en-US" dirty="0"/>
              <a:t>If subdomain = *google*, parent domain != google.com </a:t>
            </a:r>
          </a:p>
          <a:p>
            <a:pPr marL="457200" indent="-457200">
              <a:buFontTx/>
              <a:buChar char="-"/>
            </a:pPr>
            <a:r>
              <a:rPr lang="en-US" dirty="0"/>
              <a:t>If subdomain contains google, ASN != Google</a:t>
            </a:r>
          </a:p>
          <a:p>
            <a:pPr marL="457200" indent="-457200">
              <a:buFontTx/>
              <a:buChar char="-"/>
            </a:pPr>
            <a:r>
              <a:rPr lang="en-US" dirty="0"/>
              <a:t>Group by parent domain, if unique subdomains &gt; 500</a:t>
            </a:r>
          </a:p>
        </p:txBody>
      </p:sp>
    </p:spTree>
    <p:extLst>
      <p:ext uri="{BB962C8B-B14F-4D97-AF65-F5344CB8AC3E}">
        <p14:creationId xmlns:p14="http://schemas.microsoft.com/office/powerpoint/2010/main" val="635827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Spear Phishing Link</a:t>
            </a:r>
          </a:p>
        </p:txBody>
      </p:sp>
      <p:sp>
        <p:nvSpPr>
          <p:cNvPr id="6" name="Content Placeholder 5"/>
          <p:cNvSpPr>
            <a:spLocks noGrp="1"/>
          </p:cNvSpPr>
          <p:nvPr>
            <p:ph idx="1"/>
          </p:nvPr>
        </p:nvSpPr>
        <p:spPr>
          <a:xfrm>
            <a:off x="655320" y="1341894"/>
            <a:ext cx="10881360" cy="4876800"/>
          </a:xfrm>
        </p:spPr>
        <p:txBody>
          <a:bodyPr/>
          <a:lstStyle/>
          <a:p>
            <a:r>
              <a:rPr lang="en-US" dirty="0"/>
              <a:t>Email Body: Check out this </a:t>
            </a:r>
            <a:r>
              <a:rPr lang="en-US" b="1" u="sng" dirty="0">
                <a:solidFill>
                  <a:srgbClr val="FF0000"/>
                </a:solidFill>
              </a:rPr>
              <a:t>client’s site </a:t>
            </a:r>
            <a:r>
              <a:rPr lang="en-US" dirty="0"/>
              <a:t>before our call</a:t>
            </a:r>
          </a:p>
          <a:p>
            <a:r>
              <a:rPr lang="en-US" dirty="0"/>
              <a:t>Links To: </a:t>
            </a:r>
            <a:r>
              <a:rPr lang="en-US" dirty="0">
                <a:latin typeface="Courier New" panose="02070309020205020404" pitchFamily="49" charset="0"/>
                <a:cs typeface="Courier New" panose="02070309020205020404" pitchFamily="49" charset="0"/>
              </a:rPr>
              <a:t>http://afecrej6h7cn5sdfhvjg9evmj.com</a:t>
            </a:r>
          </a:p>
        </p:txBody>
      </p:sp>
      <p:pic>
        <p:nvPicPr>
          <p:cNvPr id="4" name="Picture 3" descr="Desktop - goo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641" y="3488988"/>
            <a:ext cx="1752600" cy="1752600"/>
          </a:xfrm>
          <a:prstGeom prst="rect">
            <a:avLst/>
          </a:prstGeom>
        </p:spPr>
      </p:pic>
      <p:pic>
        <p:nvPicPr>
          <p:cNvPr id="7" name="Picture 6" descr="firewall - neutra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0" y="3705094"/>
            <a:ext cx="1600200" cy="1333500"/>
          </a:xfrm>
          <a:prstGeom prst="rect">
            <a:avLst/>
          </a:prstGeom>
        </p:spPr>
      </p:pic>
      <p:pic>
        <p:nvPicPr>
          <p:cNvPr id="9" name="Picture 8" descr="Desktop - evi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0616" y="3046141"/>
            <a:ext cx="1319147" cy="1319147"/>
          </a:xfrm>
          <a:prstGeom prst="rect">
            <a:avLst/>
          </a:prstGeom>
        </p:spPr>
      </p:pic>
      <p:cxnSp>
        <p:nvCxnSpPr>
          <p:cNvPr id="28" name="Straight Arrow Connector 27"/>
          <p:cNvCxnSpPr>
            <a:stCxn id="9" idx="2"/>
            <a:endCxn id="3" idx="0"/>
          </p:cNvCxnSpPr>
          <p:nvPr/>
        </p:nvCxnSpPr>
        <p:spPr>
          <a:xfrm>
            <a:off x="9140190" y="4365288"/>
            <a:ext cx="31363" cy="58164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 idx="1"/>
            <a:endCxn id="7" idx="3"/>
          </p:cNvCxnSpPr>
          <p:nvPr/>
        </p:nvCxnSpPr>
        <p:spPr>
          <a:xfrm flipH="1" flipV="1">
            <a:off x="6743700" y="4371844"/>
            <a:ext cx="2074406" cy="107342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1"/>
            <a:endCxn id="4" idx="3"/>
          </p:cNvCxnSpPr>
          <p:nvPr/>
        </p:nvCxnSpPr>
        <p:spPr>
          <a:xfrm flipH="1" flipV="1">
            <a:off x="2863241" y="4365288"/>
            <a:ext cx="2280259" cy="655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96450" y="5066778"/>
            <a:ext cx="1837416" cy="830997"/>
          </a:xfrm>
          <a:prstGeom prst="rect">
            <a:avLst/>
          </a:prstGeom>
          <a:noFill/>
        </p:spPr>
        <p:txBody>
          <a:bodyPr wrap="square" rtlCol="0">
            <a:spAutoFit/>
          </a:bodyPr>
          <a:lstStyle/>
          <a:p>
            <a:pPr algn="ctr"/>
            <a:r>
              <a:rPr lang="en-US" sz="2400" dirty="0">
                <a:latin typeface="Gill Sans MT" panose="020B0502020104020203" pitchFamily="34" charset="0"/>
              </a:rPr>
              <a:t>Attacker</a:t>
            </a:r>
            <a:br>
              <a:rPr lang="en-US" sz="2400" dirty="0">
                <a:latin typeface="Gill Sans MT" panose="020B0502020104020203" pitchFamily="34" charset="0"/>
              </a:rPr>
            </a:br>
            <a:r>
              <a:rPr lang="en-US" sz="2400" dirty="0">
                <a:latin typeface="Gill Sans MT" panose="020B0502020104020203" pitchFamily="34" charset="0"/>
              </a:rPr>
              <a:t>Web Server</a:t>
            </a:r>
          </a:p>
        </p:txBody>
      </p:sp>
      <p:pic>
        <p:nvPicPr>
          <p:cNvPr id="3" name="Picture 2"/>
          <p:cNvPicPr>
            <a:picLocks noChangeAspect="1"/>
          </p:cNvPicPr>
          <p:nvPr/>
        </p:nvPicPr>
        <p:blipFill>
          <a:blip r:embed="rId6"/>
          <a:stretch>
            <a:fillRect/>
          </a:stretch>
        </p:blipFill>
        <p:spPr>
          <a:xfrm>
            <a:off x="8818106" y="4946933"/>
            <a:ext cx="706894" cy="996667"/>
          </a:xfrm>
          <a:prstGeom prst="rect">
            <a:avLst/>
          </a:prstGeom>
        </p:spPr>
      </p:pic>
    </p:spTree>
    <p:extLst>
      <p:ext uri="{BB962C8B-B14F-4D97-AF65-F5344CB8AC3E}">
        <p14:creationId xmlns:p14="http://schemas.microsoft.com/office/powerpoint/2010/main" val="122523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freq_server.py</a:t>
            </a:r>
            <a:endParaRPr lang="en-US" baseline="30000" dirty="0"/>
          </a:p>
        </p:txBody>
      </p:sp>
      <p:sp>
        <p:nvSpPr>
          <p:cNvPr id="6" name="Content Placeholder 5"/>
          <p:cNvSpPr>
            <a:spLocks noGrp="1"/>
          </p:cNvSpPr>
          <p:nvPr>
            <p:ph idx="1"/>
          </p:nvPr>
        </p:nvSpPr>
        <p:spPr>
          <a:xfrm>
            <a:off x="655320" y="1341894"/>
            <a:ext cx="10881360" cy="4876800"/>
          </a:xfrm>
        </p:spPr>
        <p:txBody>
          <a:bodyPr/>
          <a:lstStyle/>
          <a:p>
            <a:r>
              <a:rPr lang="en-US" dirty="0"/>
              <a:t>How about natural language processing of select fields?</a:t>
            </a:r>
          </a:p>
          <a:p>
            <a:pPr marL="573088" indent="-341313">
              <a:buFont typeface="Arial" panose="020B0604020202020204" pitchFamily="34" charset="0"/>
              <a:buChar char="•"/>
            </a:pPr>
            <a:r>
              <a:rPr lang="en-US" sz="2800" dirty="0"/>
              <a:t>Scores the likelihood something is "weird"</a:t>
            </a:r>
          </a:p>
          <a:p>
            <a:r>
              <a:rPr lang="en-US" dirty="0"/>
              <a:t>Manual testing</a:t>
            </a:r>
          </a:p>
          <a:p>
            <a:r>
              <a:rPr lang="en-US" dirty="0"/>
              <a:t>Logstash query</a:t>
            </a:r>
          </a:p>
        </p:txBody>
      </p:sp>
      <p:pic>
        <p:nvPicPr>
          <p:cNvPr id="7" name="Picture 6"/>
          <p:cNvPicPr>
            <a:picLocks noChangeAspect="1"/>
          </p:cNvPicPr>
          <p:nvPr/>
        </p:nvPicPr>
        <p:blipFill>
          <a:blip r:embed="rId3"/>
          <a:stretch>
            <a:fillRect/>
          </a:stretch>
        </p:blipFill>
        <p:spPr>
          <a:xfrm>
            <a:off x="4343400" y="2789951"/>
            <a:ext cx="6294044" cy="957219"/>
          </a:xfrm>
          <a:prstGeom prst="rect">
            <a:avLst/>
          </a:prstGeom>
          <a:ln>
            <a:solidFill>
              <a:schemeClr val="tx1"/>
            </a:solidFill>
          </a:ln>
        </p:spPr>
      </p:pic>
      <p:cxnSp>
        <p:nvCxnSpPr>
          <p:cNvPr id="10" name="Straight Arrow Connector 9"/>
          <p:cNvCxnSpPr/>
          <p:nvPr/>
        </p:nvCxnSpPr>
        <p:spPr>
          <a:xfrm>
            <a:off x="3657600" y="2895600"/>
            <a:ext cx="533400" cy="76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09800" y="3733030"/>
            <a:ext cx="76200" cy="238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1143000" y="4038600"/>
            <a:ext cx="9906000" cy="2185698"/>
          </a:xfrm>
          <a:prstGeom prst="rect">
            <a:avLst/>
          </a:prstGeom>
          <a:ln>
            <a:solidFill>
              <a:schemeClr val="tx1"/>
            </a:solidFill>
          </a:ln>
        </p:spPr>
      </p:pic>
    </p:spTree>
    <p:extLst>
      <p:ext uri="{BB962C8B-B14F-4D97-AF65-F5344CB8AC3E}">
        <p14:creationId xmlns:p14="http://schemas.microsoft.com/office/powerpoint/2010/main" val="286138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Top1M Filtering</a:t>
            </a:r>
          </a:p>
        </p:txBody>
      </p:sp>
      <p:sp>
        <p:nvSpPr>
          <p:cNvPr id="9" name="Text Placeholder 8"/>
          <p:cNvSpPr>
            <a:spLocks noGrp="1"/>
          </p:cNvSpPr>
          <p:nvPr>
            <p:ph type="body" idx="1"/>
          </p:nvPr>
        </p:nvSpPr>
        <p:spPr/>
        <p:txBody>
          <a:bodyPr/>
          <a:lstStyle/>
          <a:p>
            <a:r>
              <a:rPr lang="en-US" dirty="0"/>
              <a:t>Before</a:t>
            </a:r>
          </a:p>
        </p:txBody>
      </p:sp>
      <p:sp>
        <p:nvSpPr>
          <p:cNvPr id="11" name="Text Placeholder 10"/>
          <p:cNvSpPr>
            <a:spLocks noGrp="1"/>
          </p:cNvSpPr>
          <p:nvPr>
            <p:ph type="body" sz="quarter" idx="3"/>
          </p:nvPr>
        </p:nvSpPr>
        <p:spPr/>
        <p:txBody>
          <a:bodyPr/>
          <a:lstStyle/>
          <a:p>
            <a:r>
              <a:rPr lang="en-US" dirty="0"/>
              <a:t>After - approx &lt; 90% logs</a:t>
            </a:r>
          </a:p>
        </p:txBody>
      </p:sp>
      <p:pic>
        <p:nvPicPr>
          <p:cNvPr id="3" name="Content Placeholder 2"/>
          <p:cNvPicPr>
            <a:picLocks noGrp="1" noChangeAspect="1"/>
          </p:cNvPicPr>
          <p:nvPr>
            <p:ph sz="half" idx="2"/>
          </p:nvPr>
        </p:nvPicPr>
        <p:blipFill>
          <a:blip r:embed="rId3"/>
          <a:stretch>
            <a:fillRect/>
          </a:stretch>
        </p:blipFill>
        <p:spPr>
          <a:xfrm>
            <a:off x="655638" y="2310460"/>
            <a:ext cx="5341937" cy="3592806"/>
          </a:xfrm>
          <a:prstGeom prst="rect">
            <a:avLst/>
          </a:prstGeom>
        </p:spPr>
      </p:pic>
      <p:pic>
        <p:nvPicPr>
          <p:cNvPr id="10" name="Content Placeholder 9"/>
          <p:cNvPicPr>
            <a:picLocks noGrp="1" noChangeAspect="1"/>
          </p:cNvPicPr>
          <p:nvPr>
            <p:ph sz="quarter" idx="4"/>
          </p:nvPr>
        </p:nvPicPr>
        <p:blipFill>
          <a:blip r:embed="rId4"/>
          <a:stretch>
            <a:fillRect/>
          </a:stretch>
        </p:blipFill>
        <p:spPr>
          <a:xfrm>
            <a:off x="6172200" y="2302985"/>
            <a:ext cx="5364163" cy="3607755"/>
          </a:xfrm>
          <a:prstGeom prst="rect">
            <a:avLst/>
          </a:prstGeom>
        </p:spPr>
      </p:pic>
      <p:pic>
        <p:nvPicPr>
          <p:cNvPr id="7" name="Picture 2" descr="https://ksr-ugc.imgix.net/assets/011/535/834/c40a4b54141c658182b0ca3b9f2d4f09_original.jpg?crop=faces&amp;w=1552&amp;h=873&amp;fit=crop&amp;v=1463684139&amp;auto=format&amp;q=92&amp;s=31d47aaded18d23694ac6079d43d018d">
            <a:extLst>
              <a:ext uri="{FF2B5EF4-FFF2-40B4-BE49-F238E27FC236}">
                <a16:creationId xmlns:a16="http://schemas.microsoft.com/office/drawing/2014/main" id="{22C7BDE0-3424-415F-B01C-A63D465FEA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68" y="2209800"/>
            <a:ext cx="27432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37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
        <p:nvSpPr>
          <p:cNvPr id="8" name="Text Placeholder 7"/>
          <p:cNvSpPr>
            <a:spLocks noGrp="1"/>
          </p:cNvSpPr>
          <p:nvPr>
            <p:ph type="body" sz="quarter" idx="13"/>
          </p:nvPr>
        </p:nvSpPr>
        <p:spPr/>
        <p:txBody>
          <a:bodyPr/>
          <a:lstStyle/>
          <a:p>
            <a:r>
              <a:rPr lang="sv-SE" dirty="0"/>
              <a:t>Untapped Potential</a:t>
            </a:r>
            <a:endParaRPr lang="en-US" dirty="0"/>
          </a:p>
        </p:txBody>
      </p:sp>
      <p:sp>
        <p:nvSpPr>
          <p:cNvPr id="9" name="Text Placeholder 8"/>
          <p:cNvSpPr>
            <a:spLocks noGrp="1"/>
          </p:cNvSpPr>
          <p:nvPr>
            <p:ph type="body" sz="quarter" idx="14"/>
          </p:nvPr>
        </p:nvSpPr>
        <p:spPr/>
        <p:txBody>
          <a:bodyPr/>
          <a:lstStyle/>
          <a:p>
            <a:r>
              <a:rPr lang="en-US" sz="2800" dirty="0"/>
              <a:t>Justin Henderson (GSE # 108) and John Hubbard</a:t>
            </a:r>
          </a:p>
          <a:p>
            <a:r>
              <a:rPr lang="en-US" sz="2800" dirty="0"/>
              <a:t>@SecurityMapper		 	@SecHubb</a:t>
            </a:r>
          </a:p>
        </p:txBody>
      </p:sp>
      <p:sp>
        <p:nvSpPr>
          <p:cNvPr id="10" name="Text Placeholder 9"/>
          <p:cNvSpPr>
            <a:spLocks noGrp="1"/>
          </p:cNvSpPr>
          <p:nvPr>
            <p:ph type="body" sz="quarter" idx="15"/>
          </p:nvPr>
        </p:nvSpPr>
        <p:spPr/>
        <p:txBody>
          <a:bodyPr/>
          <a:lstStyle/>
          <a:p>
            <a:r>
              <a:rPr lang="sv-SE" dirty="0"/>
              <a:t>Getting the Most out of Your SIEM</a:t>
            </a:r>
            <a:endParaRPr lang="en-US" dirty="0"/>
          </a:p>
        </p:txBody>
      </p:sp>
    </p:spTree>
    <p:extLst>
      <p:ext uri="{BB962C8B-B14F-4D97-AF65-F5344CB8AC3E}">
        <p14:creationId xmlns:p14="http://schemas.microsoft.com/office/powerpoint/2010/main" val="3426489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75BA8C-4B5B-48BD-8C09-3DA58B3B7F21}"/>
              </a:ext>
            </a:extLst>
          </p:cNvPr>
          <p:cNvSpPr>
            <a:spLocks noGrp="1"/>
          </p:cNvSpPr>
          <p:nvPr>
            <p:ph type="title"/>
          </p:nvPr>
        </p:nvSpPr>
        <p:spPr/>
        <p:txBody>
          <a:bodyPr/>
          <a:lstStyle/>
          <a:p>
            <a:r>
              <a:rPr lang="en-US" dirty="0"/>
              <a:t>Enrichment via SIEM auto-correlation</a:t>
            </a:r>
          </a:p>
        </p:txBody>
      </p:sp>
      <p:sp>
        <p:nvSpPr>
          <p:cNvPr id="8" name="Content Placeholder 7">
            <a:extLst>
              <a:ext uri="{FF2B5EF4-FFF2-40B4-BE49-F238E27FC236}">
                <a16:creationId xmlns:a16="http://schemas.microsoft.com/office/drawing/2014/main" id="{AFFE8714-7D09-4C91-B076-9EB35C1A5B94}"/>
              </a:ext>
            </a:extLst>
          </p:cNvPr>
          <p:cNvSpPr>
            <a:spLocks noGrp="1"/>
          </p:cNvSpPr>
          <p:nvPr>
            <p:ph idx="1"/>
          </p:nvPr>
        </p:nvSpPr>
        <p:spPr/>
        <p:txBody>
          <a:bodyPr/>
          <a:lstStyle/>
          <a:p>
            <a:endParaRPr lang="en-US" dirty="0"/>
          </a:p>
          <a:p>
            <a:endParaRPr lang="en-US" dirty="0"/>
          </a:p>
          <a:p>
            <a:endParaRPr lang="en-US" dirty="0"/>
          </a:p>
          <a:p>
            <a:endParaRPr lang="en-US" dirty="0"/>
          </a:p>
          <a:p>
            <a:r>
              <a:rPr lang="en-US" sz="2800" dirty="0"/>
              <a:t>Does </a:t>
            </a:r>
            <a:r>
              <a:rPr lang="en-US" sz="2800" b="1" dirty="0"/>
              <a:t>74.125.159.56</a:t>
            </a:r>
            <a:r>
              <a:rPr lang="en-US" sz="2800" dirty="0"/>
              <a:t> exist in prior DNS logs (answer field)</a:t>
            </a:r>
          </a:p>
          <a:p>
            <a:pPr marL="457200" indent="-457200">
              <a:buFont typeface="Arial" panose="020B0604020202020204" pitchFamily="34" charset="0"/>
              <a:buChar char="•"/>
            </a:pPr>
            <a:r>
              <a:rPr lang="en-US" sz="2800" dirty="0"/>
              <a:t>Pull back DNS query (</a:t>
            </a:r>
            <a:r>
              <a:rPr lang="en-US" sz="2800" b="1" dirty="0"/>
              <a:t>dl.google.com</a:t>
            </a:r>
            <a:r>
              <a:rPr lang="en-US" sz="2800" dirty="0"/>
              <a:t>)</a:t>
            </a:r>
          </a:p>
          <a:p>
            <a:r>
              <a:rPr lang="en-US" sz="2800" dirty="0"/>
              <a:t>Any logs that have </a:t>
            </a:r>
            <a:r>
              <a:rPr lang="en-US" sz="2800" b="1" dirty="0"/>
              <a:t>network socket </a:t>
            </a:r>
            <a:r>
              <a:rPr lang="en-US" sz="2800" dirty="0"/>
              <a:t>to process/user?</a:t>
            </a:r>
          </a:p>
          <a:p>
            <a:pPr marL="457200" indent="-457200">
              <a:buFont typeface="Arial" panose="020B0604020202020204" pitchFamily="34" charset="0"/>
              <a:buChar char="•"/>
            </a:pPr>
            <a:r>
              <a:rPr lang="en-US" sz="2800" b="1" dirty="0" err="1"/>
              <a:t>Sysmon</a:t>
            </a:r>
            <a:r>
              <a:rPr lang="en-US" sz="2800" dirty="0"/>
              <a:t> event ID 3 (pulls in </a:t>
            </a:r>
            <a:r>
              <a:rPr lang="en-US" sz="2800" b="1" dirty="0" err="1"/>
              <a:t>jhenderson</a:t>
            </a:r>
            <a:r>
              <a:rPr lang="en-US" sz="2800" dirty="0"/>
              <a:t> and </a:t>
            </a:r>
            <a:r>
              <a:rPr lang="en-US" sz="2800" b="1" dirty="0"/>
              <a:t>iexplore.exe</a:t>
            </a:r>
            <a:r>
              <a:rPr lang="en-US" sz="2800" dirty="0"/>
              <a:t>)</a:t>
            </a:r>
          </a:p>
        </p:txBody>
      </p:sp>
      <p:sp>
        <p:nvSpPr>
          <p:cNvPr id="9" name="TextBox 8">
            <a:extLst>
              <a:ext uri="{FF2B5EF4-FFF2-40B4-BE49-F238E27FC236}">
                <a16:creationId xmlns:a16="http://schemas.microsoft.com/office/drawing/2014/main" id="{08DA1054-8362-4274-93BE-38AA436C6756}"/>
              </a:ext>
            </a:extLst>
          </p:cNvPr>
          <p:cNvSpPr txBox="1"/>
          <p:nvPr/>
        </p:nvSpPr>
        <p:spPr>
          <a:xfrm>
            <a:off x="655320" y="1329559"/>
            <a:ext cx="7955280" cy="2308324"/>
          </a:xfrm>
          <a:prstGeom prst="rect">
            <a:avLst/>
          </a:prstGeom>
          <a:noFill/>
        </p:spPr>
        <p:txBody>
          <a:bodyPr wrap="square" rtlCol="0">
            <a:spAutoFit/>
          </a:bodyPr>
          <a:lstStyle/>
          <a:p>
            <a:r>
              <a:rPr lang="en-US" sz="2400" b="1" dirty="0">
                <a:latin typeface="+mj-lt"/>
              </a:rPr>
              <a:t>Signature</a:t>
            </a:r>
            <a:r>
              <a:rPr lang="en-US" sz="2400" dirty="0">
                <a:latin typeface="+mj-lt"/>
              </a:rPr>
              <a:t>: Something bad happened</a:t>
            </a:r>
          </a:p>
          <a:p>
            <a:r>
              <a:rPr lang="en-US" sz="2400" b="1" dirty="0">
                <a:latin typeface="+mj-lt"/>
              </a:rPr>
              <a:t>SID</a:t>
            </a:r>
            <a:r>
              <a:rPr lang="en-US" sz="2400" dirty="0">
                <a:latin typeface="+mj-lt"/>
              </a:rPr>
              <a:t>: 2000419 </a:t>
            </a:r>
          </a:p>
          <a:p>
            <a:r>
              <a:rPr lang="en-US" sz="2400" b="1" dirty="0">
                <a:latin typeface="+mj-lt"/>
              </a:rPr>
              <a:t>Classification</a:t>
            </a:r>
            <a:r>
              <a:rPr lang="en-US" sz="2400" dirty="0">
                <a:latin typeface="+mj-lt"/>
              </a:rPr>
              <a:t>: Potential Corporate Privacy Violation </a:t>
            </a:r>
          </a:p>
          <a:p>
            <a:r>
              <a:rPr lang="en-US" sz="2400" b="1" dirty="0">
                <a:latin typeface="+mj-lt"/>
              </a:rPr>
              <a:t>Source IP</a:t>
            </a:r>
            <a:r>
              <a:rPr lang="en-US" sz="2400" dirty="0">
                <a:latin typeface="+mj-lt"/>
              </a:rPr>
              <a:t>: 74.125.159.56 </a:t>
            </a:r>
          </a:p>
          <a:p>
            <a:r>
              <a:rPr lang="en-US" sz="2400" b="1" dirty="0">
                <a:latin typeface="+mj-lt"/>
              </a:rPr>
              <a:t>Source Port</a:t>
            </a:r>
            <a:r>
              <a:rPr lang="en-US" sz="2400" dirty="0">
                <a:latin typeface="+mj-lt"/>
              </a:rPr>
              <a:t>: 80 </a:t>
            </a:r>
          </a:p>
          <a:p>
            <a:r>
              <a:rPr lang="en-US" sz="2400" b="1" dirty="0">
                <a:latin typeface="+mj-lt"/>
              </a:rPr>
              <a:t>Destination IP</a:t>
            </a:r>
            <a:r>
              <a:rPr lang="en-US" sz="2400" dirty="0">
                <a:latin typeface="+mj-lt"/>
              </a:rPr>
              <a:t>: 192.168.2.40 </a:t>
            </a:r>
          </a:p>
        </p:txBody>
      </p:sp>
    </p:spTree>
    <p:extLst>
      <p:ext uri="{BB962C8B-B14F-4D97-AF65-F5344CB8AC3E}">
        <p14:creationId xmlns:p14="http://schemas.microsoft.com/office/powerpoint/2010/main" val="3692273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3785-FAD6-4117-9A6C-01C1B8A7A858}"/>
              </a:ext>
            </a:extLst>
          </p:cNvPr>
          <p:cNvSpPr>
            <a:spLocks noGrp="1"/>
          </p:cNvSpPr>
          <p:nvPr>
            <p:ph type="title"/>
          </p:nvPr>
        </p:nvSpPr>
        <p:spPr/>
        <p:txBody>
          <a:bodyPr/>
          <a:lstStyle/>
          <a:p>
            <a:r>
              <a:rPr lang="en-US" dirty="0"/>
              <a:t>Dynamic DNS Domains</a:t>
            </a:r>
          </a:p>
        </p:txBody>
      </p:sp>
      <p:pic>
        <p:nvPicPr>
          <p:cNvPr id="5" name="Content Placeholder 4">
            <a:extLst>
              <a:ext uri="{FF2B5EF4-FFF2-40B4-BE49-F238E27FC236}">
                <a16:creationId xmlns:a16="http://schemas.microsoft.com/office/drawing/2014/main" id="{DE287CF6-AFD3-4986-AF00-23483CC317C8}"/>
              </a:ext>
            </a:extLst>
          </p:cNvPr>
          <p:cNvPicPr>
            <a:picLocks noGrp="1" noChangeAspect="1"/>
          </p:cNvPicPr>
          <p:nvPr>
            <p:ph idx="1"/>
          </p:nvPr>
        </p:nvPicPr>
        <p:blipFill rotWithShape="1">
          <a:blip r:embed="rId3"/>
          <a:srcRect l="17526" t="6250" r="16849" b="7813"/>
          <a:stretch/>
        </p:blipFill>
        <p:spPr>
          <a:xfrm>
            <a:off x="6629400" y="1161639"/>
            <a:ext cx="5105401" cy="5014232"/>
          </a:xfrm>
        </p:spPr>
      </p:pic>
      <p:sp>
        <p:nvSpPr>
          <p:cNvPr id="6" name="Rectangle 5">
            <a:extLst>
              <a:ext uri="{FF2B5EF4-FFF2-40B4-BE49-F238E27FC236}">
                <a16:creationId xmlns:a16="http://schemas.microsoft.com/office/drawing/2014/main" id="{5CC611B4-2DAE-4E23-82B6-B0C4F69EC3E6}"/>
              </a:ext>
            </a:extLst>
          </p:cNvPr>
          <p:cNvSpPr/>
          <p:nvPr/>
        </p:nvSpPr>
        <p:spPr>
          <a:xfrm>
            <a:off x="6248400" y="6074383"/>
            <a:ext cx="6096000" cy="307777"/>
          </a:xfrm>
          <a:prstGeom prst="rect">
            <a:avLst/>
          </a:prstGeom>
        </p:spPr>
        <p:txBody>
          <a:bodyPr>
            <a:spAutoFit/>
          </a:bodyPr>
          <a:lstStyle/>
          <a:p>
            <a:r>
              <a:rPr lang="en-US" sz="1400" dirty="0"/>
              <a:t>https://medium.com/alphasoc/a-deeper-look-at-dangerous-tlds-19f9e3e77926</a:t>
            </a:r>
          </a:p>
        </p:txBody>
      </p:sp>
      <p:sp>
        <p:nvSpPr>
          <p:cNvPr id="7" name="Content Placeholder 2">
            <a:extLst>
              <a:ext uri="{FF2B5EF4-FFF2-40B4-BE49-F238E27FC236}">
                <a16:creationId xmlns:a16="http://schemas.microsoft.com/office/drawing/2014/main" id="{0B044F68-4BC9-4998-B349-6F902AB84583}"/>
              </a:ext>
            </a:extLst>
          </p:cNvPr>
          <p:cNvSpPr txBox="1">
            <a:spLocks/>
          </p:cNvSpPr>
          <p:nvPr/>
        </p:nvSpPr>
        <p:spPr>
          <a:xfrm>
            <a:off x="655320" y="1295400"/>
            <a:ext cx="5974080" cy="48768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a:buNone/>
              <a:defRPr sz="3200" kern="1200">
                <a:solidFill>
                  <a:schemeClr val="tx1"/>
                </a:solidFill>
                <a:latin typeface="+mn-lt"/>
                <a:ea typeface="+mn-ea"/>
                <a:cs typeface="+mn-cs"/>
              </a:defRPr>
            </a:lvl1pPr>
            <a:lvl2pPr marL="403225" indent="-277813" algn="l" defTabSz="914400" rtl="0" eaLnBrk="1" latinLnBrk="0" hangingPunct="1">
              <a:lnSpc>
                <a:spcPct val="10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10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10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10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dirty="0"/>
              <a:t>Dynamic DNS Services </a:t>
            </a:r>
          </a:p>
          <a:p>
            <a:pPr marL="457200" indent="-457200" fontAlgn="auto">
              <a:spcAft>
                <a:spcPts val="0"/>
              </a:spcAft>
              <a:buFont typeface="Arial" panose="020B0604020202020204" pitchFamily="34" charset="0"/>
              <a:buChar char="•"/>
            </a:pPr>
            <a:r>
              <a:rPr lang="en-US" dirty="0"/>
              <a:t>VERY often used for malware</a:t>
            </a:r>
          </a:p>
          <a:p>
            <a:pPr marL="457200" indent="-457200" fontAlgn="auto">
              <a:spcAft>
                <a:spcPts val="0"/>
              </a:spcAft>
              <a:buFont typeface="Arial" panose="020B0604020202020204" pitchFamily="34" charset="0"/>
              <a:buChar char="•"/>
            </a:pPr>
            <a:r>
              <a:rPr lang="en-US" dirty="0"/>
              <a:t>VERY unlikely to be legitimate business site</a:t>
            </a:r>
          </a:p>
          <a:p>
            <a:pPr marL="457200" indent="-457200" fontAlgn="auto">
              <a:spcAft>
                <a:spcPts val="0"/>
              </a:spcAft>
              <a:buFont typeface="Arial" panose="020B0604020202020204" pitchFamily="34" charset="0"/>
              <a:buChar char="•"/>
            </a:pPr>
            <a:r>
              <a:rPr lang="en-US" dirty="0"/>
              <a:t>Often used for policy violation</a:t>
            </a:r>
          </a:p>
          <a:p>
            <a:pPr fontAlgn="auto">
              <a:spcAft>
                <a:spcPts val="0"/>
              </a:spcAft>
            </a:pPr>
            <a:r>
              <a:rPr lang="en-US" dirty="0"/>
              <a:t>Detect via blacklist! </a:t>
            </a:r>
          </a:p>
          <a:p>
            <a:pPr marL="457200" indent="-457200" fontAlgn="auto">
              <a:spcAft>
                <a:spcPts val="0"/>
              </a:spcAft>
              <a:buFont typeface="Arial" panose="020B0604020202020204" pitchFamily="34" charset="0"/>
              <a:buChar char="•"/>
            </a:pPr>
            <a:r>
              <a:rPr lang="en-US" sz="2800" dirty="0"/>
              <a:t>Or just block access via DNS RPZ block based on nameserver*</a:t>
            </a:r>
          </a:p>
        </p:txBody>
      </p:sp>
    </p:spTree>
    <p:extLst>
      <p:ext uri="{BB962C8B-B14F-4D97-AF65-F5344CB8AC3E}">
        <p14:creationId xmlns:p14="http://schemas.microsoft.com/office/powerpoint/2010/main" val="121704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8F62-6316-4A66-BB3A-C7D16C3CF4ED}"/>
              </a:ext>
            </a:extLst>
          </p:cNvPr>
          <p:cNvSpPr>
            <a:spLocks noGrp="1"/>
          </p:cNvSpPr>
          <p:nvPr>
            <p:ph type="title"/>
          </p:nvPr>
        </p:nvSpPr>
        <p:spPr/>
        <p:txBody>
          <a:bodyPr/>
          <a:lstStyle/>
          <a:p>
            <a:r>
              <a:rPr lang="en-US" dirty="0"/>
              <a:t>Autonomous System Numbers (ASN)</a:t>
            </a:r>
          </a:p>
        </p:txBody>
      </p:sp>
      <p:sp>
        <p:nvSpPr>
          <p:cNvPr id="3" name="Content Placeholder 2">
            <a:extLst>
              <a:ext uri="{FF2B5EF4-FFF2-40B4-BE49-F238E27FC236}">
                <a16:creationId xmlns:a16="http://schemas.microsoft.com/office/drawing/2014/main" id="{D9B8EC23-BC62-4C35-99D2-2EDCE7D3756E}"/>
              </a:ext>
            </a:extLst>
          </p:cNvPr>
          <p:cNvSpPr>
            <a:spLocks noGrp="1"/>
          </p:cNvSpPr>
          <p:nvPr>
            <p:ph idx="1"/>
          </p:nvPr>
        </p:nvSpPr>
        <p:spPr>
          <a:xfrm>
            <a:off x="655320" y="1295400"/>
            <a:ext cx="11003280" cy="4876800"/>
          </a:xfrm>
        </p:spPr>
        <p:txBody>
          <a:bodyPr/>
          <a:lstStyle/>
          <a:p>
            <a:r>
              <a:rPr lang="en-US" sz="2800" b="1" dirty="0"/>
              <a:t>Attaches an organization name to an IP address</a:t>
            </a:r>
          </a:p>
          <a:p>
            <a:pPr marL="571500" indent="-457200">
              <a:buFont typeface="Arial" panose="020B0604020202020204" pitchFamily="34" charset="0"/>
              <a:buChar char="•"/>
            </a:pPr>
            <a:r>
              <a:rPr lang="en-US" sz="2400" dirty="0"/>
              <a:t>Makes geolocation data </a:t>
            </a:r>
            <a:r>
              <a:rPr lang="en-US" sz="2400" i="1" dirty="0"/>
              <a:t>better</a:t>
            </a:r>
          </a:p>
          <a:p>
            <a:pPr marL="571500" indent="-457200">
              <a:buFont typeface="Arial" panose="020B0604020202020204" pitchFamily="34" charset="0"/>
              <a:buChar char="•"/>
            </a:pPr>
            <a:r>
              <a:rPr lang="en-US" sz="2400" dirty="0"/>
              <a:t>Gives context on downloads</a:t>
            </a:r>
          </a:p>
          <a:p>
            <a:r>
              <a:rPr lang="en-US" sz="2800" b="1" dirty="0">
                <a:latin typeface="+mj-lt"/>
                <a:cs typeface="Courier New" panose="02070309020205020404" pitchFamily="49" charset="0"/>
              </a:rPr>
              <a:t>Use case</a:t>
            </a:r>
            <a:r>
              <a:rPr lang="en-US" sz="2800" dirty="0">
                <a:latin typeface="+mj-lt"/>
                <a:cs typeface="Courier New" panose="02070309020205020404" pitchFamily="49" charset="0"/>
              </a:rPr>
              <a:t>: Which is more suspicious? </a:t>
            </a:r>
          </a:p>
          <a:p>
            <a:r>
              <a:rPr lang="en-US" sz="2800" dirty="0">
                <a:latin typeface="+mj-lt"/>
                <a:cs typeface="Courier New" panose="02070309020205020404" pitchFamily="49" charset="0"/>
              </a:rPr>
              <a:t>User downloads file </a:t>
            </a:r>
            <a:r>
              <a:rPr lang="en-US" sz="2800" dirty="0">
                <a:latin typeface="Courier New" panose="02070309020205020404" pitchFamily="49" charset="0"/>
                <a:cs typeface="Courier New" panose="02070309020205020404" pitchFamily="49" charset="0"/>
              </a:rPr>
              <a:t>chromesetup.exe</a:t>
            </a:r>
            <a:r>
              <a:rPr lang="en-US" sz="2800" dirty="0">
                <a:latin typeface="+mj-lt"/>
                <a:cs typeface="Courier New" panose="02070309020205020404" pitchFamily="49" charset="0"/>
              </a:rPr>
              <a:t> </a:t>
            </a:r>
            <a:r>
              <a:rPr lang="en-US" sz="2800" dirty="0"/>
              <a:t>from ASN… </a:t>
            </a:r>
          </a:p>
          <a:p>
            <a:pPr marL="571500" lvl="1" indent="-457200">
              <a:buSzPct val="100000"/>
              <a:buFont typeface="+mj-lt"/>
              <a:buAutoNum type="arabicPeriod"/>
            </a:pPr>
            <a:r>
              <a:rPr lang="en-US" sz="2400" b="1" dirty="0"/>
              <a:t>Google LLC </a:t>
            </a:r>
            <a:endParaRPr lang="en-US" sz="2400" dirty="0"/>
          </a:p>
          <a:p>
            <a:pPr marL="571500" lvl="1" indent="-457200">
              <a:buSzPct val="100000"/>
              <a:buFont typeface="+mj-lt"/>
              <a:buAutoNum type="arabicPeriod"/>
            </a:pPr>
            <a:r>
              <a:rPr lang="en-US" sz="2400" b="1" dirty="0"/>
              <a:t>No.</a:t>
            </a:r>
            <a:r>
              <a:rPr lang="en-US" sz="2400" b="1" dirty="0">
                <a:latin typeface="Cambria" panose="02040503050406030204" pitchFamily="18" charset="0"/>
                <a:ea typeface="Cambria" panose="02040503050406030204" pitchFamily="18" charset="0"/>
              </a:rPr>
              <a:t>31</a:t>
            </a:r>
            <a:r>
              <a:rPr lang="en-US" sz="2400" b="1" dirty="0"/>
              <a:t>/</a:t>
            </a:r>
            <a:r>
              <a:rPr lang="en-US" sz="2400" b="1" dirty="0" err="1"/>
              <a:t>Jin-rong</a:t>
            </a:r>
            <a:r>
              <a:rPr lang="en-US" sz="2400" b="1" dirty="0"/>
              <a:t> Street</a:t>
            </a:r>
            <a:endParaRPr lang="en-US" sz="2400" dirty="0"/>
          </a:p>
        </p:txBody>
      </p:sp>
      <p:pic>
        <p:nvPicPr>
          <p:cNvPr id="7" name="Picture 6">
            <a:extLst>
              <a:ext uri="{FF2B5EF4-FFF2-40B4-BE49-F238E27FC236}">
                <a16:creationId xmlns:a16="http://schemas.microsoft.com/office/drawing/2014/main" id="{8D6C4EAE-11D6-4EF7-A9F1-C860DBA15F4B}"/>
              </a:ext>
            </a:extLst>
          </p:cNvPr>
          <p:cNvPicPr>
            <a:picLocks noChangeAspect="1"/>
          </p:cNvPicPr>
          <p:nvPr/>
        </p:nvPicPr>
        <p:blipFill rotWithShape="1">
          <a:blip r:embed="rId3"/>
          <a:srcRect t="43750" b="43750"/>
          <a:stretch/>
        </p:blipFill>
        <p:spPr>
          <a:xfrm>
            <a:off x="4937760" y="3958167"/>
            <a:ext cx="2438400" cy="304800"/>
          </a:xfrm>
          <a:prstGeom prst="rect">
            <a:avLst/>
          </a:prstGeom>
        </p:spPr>
      </p:pic>
      <p:pic>
        <p:nvPicPr>
          <p:cNvPr id="4" name="Picture 3">
            <a:extLst>
              <a:ext uri="{FF2B5EF4-FFF2-40B4-BE49-F238E27FC236}">
                <a16:creationId xmlns:a16="http://schemas.microsoft.com/office/drawing/2014/main" id="{F20F32BC-BAB0-4D7A-AE25-A34D0CCB487C}"/>
              </a:ext>
            </a:extLst>
          </p:cNvPr>
          <p:cNvPicPr>
            <a:picLocks noChangeAspect="1"/>
          </p:cNvPicPr>
          <p:nvPr/>
        </p:nvPicPr>
        <p:blipFill>
          <a:blip r:embed="rId4"/>
          <a:stretch>
            <a:fillRect/>
          </a:stretch>
        </p:blipFill>
        <p:spPr>
          <a:xfrm>
            <a:off x="4895554" y="4267200"/>
            <a:ext cx="6931348" cy="1909233"/>
          </a:xfrm>
          <a:prstGeom prst="rect">
            <a:avLst/>
          </a:prstGeom>
        </p:spPr>
      </p:pic>
    </p:spTree>
    <p:extLst>
      <p:ext uri="{BB962C8B-B14F-4D97-AF65-F5344CB8AC3E}">
        <p14:creationId xmlns:p14="http://schemas.microsoft.com/office/powerpoint/2010/main" val="4431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5A7D9-22CB-4C76-86F3-6641F6DAEC62}"/>
              </a:ext>
            </a:extLst>
          </p:cNvPr>
          <p:cNvSpPr>
            <a:spLocks noGrp="1"/>
          </p:cNvSpPr>
          <p:nvPr>
            <p:ph type="title"/>
          </p:nvPr>
        </p:nvSpPr>
        <p:spPr/>
        <p:txBody>
          <a:bodyPr/>
          <a:lstStyle/>
          <a:p>
            <a:r>
              <a:rPr lang="en-US" dirty="0"/>
              <a:t>I is for</a:t>
            </a:r>
          </a:p>
        </p:txBody>
      </p:sp>
      <p:sp>
        <p:nvSpPr>
          <p:cNvPr id="5" name="Content Placeholder 4">
            <a:extLst>
              <a:ext uri="{FF2B5EF4-FFF2-40B4-BE49-F238E27FC236}">
                <a16:creationId xmlns:a16="http://schemas.microsoft.com/office/drawing/2014/main" id="{C6B068D8-07F8-46FF-89FD-22C92BA522B0}"/>
              </a:ext>
            </a:extLst>
          </p:cNvPr>
          <p:cNvSpPr>
            <a:spLocks noGrp="1"/>
          </p:cNvSpPr>
          <p:nvPr>
            <p:ph idx="1"/>
          </p:nvPr>
        </p:nvSpPr>
        <p:spPr/>
        <p:txBody>
          <a:bodyPr/>
          <a:lstStyle/>
          <a:p>
            <a:pPr algn="ctr"/>
            <a:endParaRPr lang="en-US" sz="6000" dirty="0"/>
          </a:p>
          <a:p>
            <a:pPr algn="ctr"/>
            <a:r>
              <a:rPr lang="en-US" sz="6000" dirty="0"/>
              <a:t>Identify</a:t>
            </a:r>
          </a:p>
        </p:txBody>
      </p:sp>
    </p:spTree>
    <p:extLst>
      <p:ext uri="{BB962C8B-B14F-4D97-AF65-F5344CB8AC3E}">
        <p14:creationId xmlns:p14="http://schemas.microsoft.com/office/powerpoint/2010/main" val="363682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A9D137-782E-4095-86EB-70498676547E}"/>
              </a:ext>
            </a:extLst>
          </p:cNvPr>
          <p:cNvSpPr>
            <a:spLocks noGrp="1"/>
          </p:cNvSpPr>
          <p:nvPr>
            <p:ph type="title"/>
          </p:nvPr>
        </p:nvSpPr>
        <p:spPr>
          <a:xfrm>
            <a:off x="655320" y="475840"/>
            <a:ext cx="10881360" cy="685799"/>
          </a:xfrm>
        </p:spPr>
        <p:txBody>
          <a:bodyPr/>
          <a:lstStyle/>
          <a:p>
            <a:r>
              <a:rPr lang="en-US" dirty="0"/>
              <a:t>Identify All the Things</a:t>
            </a:r>
          </a:p>
        </p:txBody>
      </p:sp>
      <p:sp>
        <p:nvSpPr>
          <p:cNvPr id="6" name="Content Placeholder 5">
            <a:extLst>
              <a:ext uri="{FF2B5EF4-FFF2-40B4-BE49-F238E27FC236}">
                <a16:creationId xmlns:a16="http://schemas.microsoft.com/office/drawing/2014/main" id="{9A338E63-5267-4BF2-B942-B923BC6858B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algn="ctr"/>
            <a:r>
              <a:rPr lang="en-US" dirty="0"/>
              <a:t>Easy right? What do you look for?</a:t>
            </a:r>
          </a:p>
        </p:txBody>
      </p:sp>
      <p:pic>
        <p:nvPicPr>
          <p:cNvPr id="1028" name="Picture 4" descr="https://i.imgflip.com/3cgknc.jpg">
            <a:extLst>
              <a:ext uri="{FF2B5EF4-FFF2-40B4-BE49-F238E27FC236}">
                <a16:creationId xmlns:a16="http://schemas.microsoft.com/office/drawing/2014/main" id="{0C8572CA-D219-43EE-AF07-DF8AD104B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746" y="1239032"/>
            <a:ext cx="6642507" cy="441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50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34EC-F9BA-4DB0-972C-2F64A733B103}"/>
              </a:ext>
            </a:extLst>
          </p:cNvPr>
          <p:cNvSpPr>
            <a:spLocks noGrp="1"/>
          </p:cNvSpPr>
          <p:nvPr>
            <p:ph type="title"/>
          </p:nvPr>
        </p:nvSpPr>
        <p:spPr/>
        <p:txBody>
          <a:bodyPr/>
          <a:lstStyle/>
          <a:p>
            <a:r>
              <a:rPr lang="en-US" dirty="0"/>
              <a:t>One Good Rule</a:t>
            </a:r>
          </a:p>
        </p:txBody>
      </p:sp>
      <p:pic>
        <p:nvPicPr>
          <p:cNvPr id="2050" name="Picture 2" descr="https://lh5.googleusercontent.com/4aXgggjvUeEkiBGTrzJdqxilQXboKtdx1RbvKr8VHC0cozxSoU8taSuPK0pFLgBNwVGk9wgi9onJHli84MMoPgyPaRpbbZB1VCVnpUSGyUuE2llorqvjLy2vuFjWsbG833s23-id6Gs">
            <a:extLst>
              <a:ext uri="{FF2B5EF4-FFF2-40B4-BE49-F238E27FC236}">
                <a16:creationId xmlns:a16="http://schemas.microsoft.com/office/drawing/2014/main" id="{3E1E33AD-AC2E-4411-93E9-D6E7947BE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805" y="1219200"/>
            <a:ext cx="8586390" cy="5035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865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0407BA-087F-4325-B6A9-00AC9EB6EAAD}"/>
              </a:ext>
            </a:extLst>
          </p:cNvPr>
          <p:cNvSpPr>
            <a:spLocks noGrp="1"/>
          </p:cNvSpPr>
          <p:nvPr>
            <p:ph type="title"/>
          </p:nvPr>
        </p:nvSpPr>
        <p:spPr/>
        <p:txBody>
          <a:bodyPr/>
          <a:lstStyle/>
          <a:p>
            <a:r>
              <a:rPr lang="en-US" dirty="0"/>
              <a:t>MITRE ATT&amp;CK</a:t>
            </a:r>
            <a:r>
              <a:rPr lang="en-US" baseline="30000" dirty="0"/>
              <a:t>1</a:t>
            </a:r>
          </a:p>
        </p:txBody>
      </p:sp>
      <p:sp>
        <p:nvSpPr>
          <p:cNvPr id="6" name="Content Placeholder 5">
            <a:extLst>
              <a:ext uri="{FF2B5EF4-FFF2-40B4-BE49-F238E27FC236}">
                <a16:creationId xmlns:a16="http://schemas.microsoft.com/office/drawing/2014/main" id="{B4BCDC5D-11CF-474D-9879-903A2AB6D89E}"/>
              </a:ext>
            </a:extLst>
          </p:cNvPr>
          <p:cNvSpPr>
            <a:spLocks noGrp="1"/>
          </p:cNvSpPr>
          <p:nvPr>
            <p:ph idx="1"/>
          </p:nvPr>
        </p:nvSpPr>
        <p:spPr>
          <a:xfrm>
            <a:off x="655320" y="1341120"/>
            <a:ext cx="10881360" cy="4876800"/>
          </a:xfrm>
        </p:spPr>
        <p:txBody>
          <a:bodyPr/>
          <a:lstStyle/>
          <a:p>
            <a:r>
              <a:rPr lang="en-US" b="1" dirty="0"/>
              <a:t>A</a:t>
            </a:r>
            <a:r>
              <a:rPr lang="en-US" dirty="0"/>
              <a:t>dversarial </a:t>
            </a:r>
            <a:r>
              <a:rPr lang="en-US" b="1" dirty="0"/>
              <a:t>T</a:t>
            </a:r>
            <a:r>
              <a:rPr lang="en-US" dirty="0"/>
              <a:t>actics, </a:t>
            </a:r>
            <a:r>
              <a:rPr lang="en-US" b="1" dirty="0"/>
              <a:t>T</a:t>
            </a:r>
            <a:r>
              <a:rPr lang="en-US" dirty="0"/>
              <a:t>echniques, </a:t>
            </a:r>
            <a:r>
              <a:rPr lang="en-US" b="1" dirty="0"/>
              <a:t>and</a:t>
            </a:r>
            <a:r>
              <a:rPr lang="en-US" dirty="0"/>
              <a:t> </a:t>
            </a:r>
            <a:r>
              <a:rPr lang="en-US" b="1" dirty="0"/>
              <a:t>C</a:t>
            </a:r>
            <a:r>
              <a:rPr lang="en-US" dirty="0"/>
              <a:t>ommon </a:t>
            </a:r>
            <a:r>
              <a:rPr lang="en-US" b="1" dirty="0"/>
              <a:t>K</a:t>
            </a:r>
            <a:r>
              <a:rPr lang="en-US" dirty="0"/>
              <a:t>nowledge</a:t>
            </a:r>
          </a:p>
          <a:p>
            <a:pPr marL="579438" indent="-350838">
              <a:buFont typeface="Arial" panose="020B0604020202020204" pitchFamily="34" charset="0"/>
              <a:buChar char="•"/>
            </a:pPr>
            <a:r>
              <a:rPr lang="en-US" sz="2800" dirty="0"/>
              <a:t>Focus is on </a:t>
            </a:r>
            <a:r>
              <a:rPr lang="en-US" sz="2800" u="sng" dirty="0"/>
              <a:t>actionable</a:t>
            </a:r>
            <a:r>
              <a:rPr lang="en-US" sz="2800" dirty="0"/>
              <a:t> detection techniques</a:t>
            </a:r>
          </a:p>
          <a:p>
            <a:pPr marL="579438" indent="-350838">
              <a:buFont typeface="Arial" panose="020B0604020202020204" pitchFamily="34" charset="0"/>
              <a:buChar char="•"/>
            </a:pPr>
            <a:r>
              <a:rPr lang="en-US" sz="2800" dirty="0"/>
              <a:t>Given common adversarial methodologies</a:t>
            </a:r>
          </a:p>
          <a:p>
            <a:pPr marL="457200" indent="-457200">
              <a:buFont typeface="Arial" panose="020B0604020202020204" pitchFamily="34" charset="0"/>
              <a:buChar char="•"/>
            </a:pPr>
            <a:endParaRPr lang="en-US" dirty="0"/>
          </a:p>
          <a:p>
            <a:r>
              <a:rPr lang="en-US" dirty="0"/>
              <a:t>Framework is high-level enough to report on and adapt</a:t>
            </a:r>
          </a:p>
          <a:p>
            <a:pPr marL="579438" indent="-350838">
              <a:buFont typeface="Arial" panose="020B0604020202020204" pitchFamily="34" charset="0"/>
              <a:buChar char="•"/>
            </a:pPr>
            <a:r>
              <a:rPr lang="en-US" sz="2800" dirty="0"/>
              <a:t>Yet specific enough to provide actual items to look for</a:t>
            </a:r>
          </a:p>
          <a:p>
            <a:pPr marL="579438" indent="-350838">
              <a:buFont typeface="Arial" panose="020B0604020202020204" pitchFamily="34" charset="0"/>
              <a:buChar char="•"/>
            </a:pPr>
            <a:r>
              <a:rPr lang="en-US" sz="2800" dirty="0"/>
              <a:t>Source of specific detection rules</a:t>
            </a:r>
          </a:p>
          <a:p>
            <a:endParaRPr lang="en-US" dirty="0"/>
          </a:p>
        </p:txBody>
      </p:sp>
      <p:pic>
        <p:nvPicPr>
          <p:cNvPr id="7" name="Picture 6">
            <a:extLst>
              <a:ext uri="{FF2B5EF4-FFF2-40B4-BE49-F238E27FC236}">
                <a16:creationId xmlns:a16="http://schemas.microsoft.com/office/drawing/2014/main" id="{B68046E3-CF6B-476E-855A-FD7CC9D73918}"/>
              </a:ext>
            </a:extLst>
          </p:cNvPr>
          <p:cNvPicPr>
            <a:picLocks noChangeAspect="1"/>
          </p:cNvPicPr>
          <p:nvPr/>
        </p:nvPicPr>
        <p:blipFill>
          <a:blip r:embed="rId3"/>
          <a:stretch>
            <a:fillRect/>
          </a:stretch>
        </p:blipFill>
        <p:spPr>
          <a:xfrm>
            <a:off x="8873779" y="5125470"/>
            <a:ext cx="2688631" cy="970530"/>
          </a:xfrm>
          <a:prstGeom prst="rect">
            <a:avLst/>
          </a:prstGeom>
        </p:spPr>
      </p:pic>
    </p:spTree>
    <p:extLst>
      <p:ext uri="{BB962C8B-B14F-4D97-AF65-F5344CB8AC3E}">
        <p14:creationId xmlns:p14="http://schemas.microsoft.com/office/powerpoint/2010/main" val="2908444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528C71-4665-44C1-803A-519C2F0CA2E3}"/>
              </a:ext>
            </a:extLst>
          </p:cNvPr>
          <p:cNvPicPr>
            <a:picLocks noChangeAspect="1"/>
          </p:cNvPicPr>
          <p:nvPr/>
        </p:nvPicPr>
        <p:blipFill>
          <a:blip r:embed="rId3"/>
          <a:stretch>
            <a:fillRect/>
          </a:stretch>
        </p:blipFill>
        <p:spPr>
          <a:xfrm>
            <a:off x="304800" y="1715057"/>
            <a:ext cx="9314286" cy="4457143"/>
          </a:xfrm>
          <a:prstGeom prst="rect">
            <a:avLst/>
          </a:prstGeom>
          <a:ln>
            <a:solidFill>
              <a:schemeClr val="tx1"/>
            </a:solidFill>
          </a:ln>
        </p:spPr>
      </p:pic>
      <p:sp>
        <p:nvSpPr>
          <p:cNvPr id="6" name="Title 5">
            <a:extLst>
              <a:ext uri="{FF2B5EF4-FFF2-40B4-BE49-F238E27FC236}">
                <a16:creationId xmlns:a16="http://schemas.microsoft.com/office/drawing/2014/main" id="{2EB68E83-20F2-4969-8C04-471037756278}"/>
              </a:ext>
            </a:extLst>
          </p:cNvPr>
          <p:cNvSpPr>
            <a:spLocks noGrp="1"/>
          </p:cNvSpPr>
          <p:nvPr>
            <p:ph type="title"/>
          </p:nvPr>
        </p:nvSpPr>
        <p:spPr/>
        <p:txBody>
          <a:bodyPr/>
          <a:lstStyle/>
          <a:p>
            <a:r>
              <a:rPr lang="en-US" dirty="0"/>
              <a:t>MITRE ATT&amp;CK Matrix</a:t>
            </a:r>
          </a:p>
        </p:txBody>
      </p:sp>
      <p:pic>
        <p:nvPicPr>
          <p:cNvPr id="1028" name="Picture 4" descr="https://lh6.googleusercontent.com/9tcXg06JSDOm2LbZ4bNBHW_s5S6xuf7bMGZ9TsU1o4p7mbTd6gViGqiVrr5lEVqN8iVo952idBKKOwL0O1WqBm6hFI5HmU2_18zBxWZoz5pdTCElxTNYTUnlqRj0uQsyvfYeq2rs3DM">
            <a:extLst>
              <a:ext uri="{FF2B5EF4-FFF2-40B4-BE49-F238E27FC236}">
                <a16:creationId xmlns:a16="http://schemas.microsoft.com/office/drawing/2014/main" id="{236BA85A-4D77-484A-BE6C-3038B431C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956" y="1188779"/>
            <a:ext cx="5880992" cy="46446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CA2B5FDD-4CF9-497E-B7A8-6681381A81FB}"/>
              </a:ext>
            </a:extLst>
          </p:cNvPr>
          <p:cNvCxnSpPr>
            <a:cxnSpLocks/>
          </p:cNvCxnSpPr>
          <p:nvPr/>
        </p:nvCxnSpPr>
        <p:spPr>
          <a:xfrm flipV="1">
            <a:off x="5906045" y="3429000"/>
            <a:ext cx="494755" cy="609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19CAE5E-F203-46C2-BD5E-CE4509DBB776}"/>
              </a:ext>
            </a:extLst>
          </p:cNvPr>
          <p:cNvSpPr/>
          <p:nvPr/>
        </p:nvSpPr>
        <p:spPr>
          <a:xfrm>
            <a:off x="4495800" y="4191000"/>
            <a:ext cx="1410245" cy="4196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3225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E53CEE-E1B8-412E-8330-A4A442236B54}"/>
              </a:ext>
            </a:extLst>
          </p:cNvPr>
          <p:cNvSpPr>
            <a:spLocks noGrp="1"/>
          </p:cNvSpPr>
          <p:nvPr>
            <p:ph type="title"/>
          </p:nvPr>
        </p:nvSpPr>
        <p:spPr/>
        <p:txBody>
          <a:bodyPr/>
          <a:lstStyle/>
          <a:p>
            <a:r>
              <a:rPr lang="en-US" dirty="0"/>
              <a:t>Other Repositories</a:t>
            </a:r>
          </a:p>
        </p:txBody>
      </p:sp>
      <p:sp>
        <p:nvSpPr>
          <p:cNvPr id="6" name="Content Placeholder 5">
            <a:extLst>
              <a:ext uri="{FF2B5EF4-FFF2-40B4-BE49-F238E27FC236}">
                <a16:creationId xmlns:a16="http://schemas.microsoft.com/office/drawing/2014/main" id="{C1B0CC98-11D6-4DB0-80C2-1A9CD969CFED}"/>
              </a:ext>
            </a:extLst>
          </p:cNvPr>
          <p:cNvSpPr>
            <a:spLocks noGrp="1"/>
          </p:cNvSpPr>
          <p:nvPr>
            <p:ph idx="1"/>
          </p:nvPr>
        </p:nvSpPr>
        <p:spPr/>
        <p:txBody>
          <a:bodyPr/>
          <a:lstStyle/>
          <a:p>
            <a:r>
              <a:rPr lang="en-US" dirty="0"/>
              <a:t>More sources than just MITRE ATT&amp;CK for detection rules</a:t>
            </a:r>
          </a:p>
          <a:p>
            <a:pPr marL="457200" indent="-457200">
              <a:buFont typeface="Arial" panose="020B0604020202020204" pitchFamily="34" charset="0"/>
              <a:buChar char="•"/>
            </a:pPr>
            <a:r>
              <a:rPr lang="en-US" dirty="0"/>
              <a:t>PDF - </a:t>
            </a:r>
            <a:r>
              <a:rPr lang="en-US" b="1" dirty="0"/>
              <a:t>NSA Spotting the Adversary</a:t>
            </a:r>
          </a:p>
          <a:p>
            <a:pPr marL="457200" indent="-457200">
              <a:buFont typeface="Arial" panose="020B0604020202020204" pitchFamily="34" charset="0"/>
              <a:buChar char="•"/>
            </a:pPr>
            <a:r>
              <a:rPr lang="en-US" b="1" dirty="0"/>
              <a:t>Sigma</a:t>
            </a:r>
            <a:r>
              <a:rPr lang="en-US" dirty="0"/>
              <a:t> - Open source rule repository (more on this later)</a:t>
            </a:r>
          </a:p>
          <a:p>
            <a:pPr marL="457200" indent="-457200">
              <a:buFont typeface="Arial" panose="020B0604020202020204" pitchFamily="34" charset="0"/>
              <a:buChar char="•"/>
            </a:pPr>
            <a:r>
              <a:rPr lang="en-US" dirty="0"/>
              <a:t>SOC Prime - </a:t>
            </a:r>
            <a:r>
              <a:rPr lang="en-US" b="1" dirty="0"/>
              <a:t>Threat Detection Marketplace</a:t>
            </a:r>
          </a:p>
          <a:p>
            <a:pPr marL="860425" lvl="1" indent="-457200">
              <a:buFont typeface="Arial" panose="020B0604020202020204" pitchFamily="34" charset="0"/>
              <a:buChar char="•"/>
            </a:pPr>
            <a:r>
              <a:rPr lang="en-US" dirty="0"/>
              <a:t>Open source rules</a:t>
            </a:r>
          </a:p>
          <a:p>
            <a:pPr marL="860425" lvl="1" indent="-457200">
              <a:buFont typeface="Arial" panose="020B0604020202020204" pitchFamily="34" charset="0"/>
              <a:buChar char="•"/>
            </a:pPr>
            <a:r>
              <a:rPr lang="en-US" dirty="0"/>
              <a:t>And commercial rules</a:t>
            </a:r>
          </a:p>
          <a:p>
            <a:pPr marL="860425" lvl="1" indent="-457200">
              <a:buFont typeface="Arial" panose="020B0604020202020204" pitchFamily="34" charset="0"/>
              <a:buChar char="•"/>
            </a:pPr>
            <a:endParaRPr lang="en-US" dirty="0"/>
          </a:p>
          <a:p>
            <a:r>
              <a:rPr lang="en-US" b="1" dirty="0"/>
              <a:t>Threat Feeds </a:t>
            </a:r>
            <a:r>
              <a:rPr lang="en-US" dirty="0"/>
              <a:t>- MISP, Open Threat Exchange, etc.</a:t>
            </a:r>
          </a:p>
        </p:txBody>
      </p:sp>
    </p:spTree>
    <p:extLst>
      <p:ext uri="{BB962C8B-B14F-4D97-AF65-F5344CB8AC3E}">
        <p14:creationId xmlns:p14="http://schemas.microsoft.com/office/powerpoint/2010/main" val="1453797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3D86-B675-47E2-AB41-A765EF120776}"/>
              </a:ext>
            </a:extLst>
          </p:cNvPr>
          <p:cNvSpPr>
            <a:spLocks noGrp="1"/>
          </p:cNvSpPr>
          <p:nvPr>
            <p:ph type="title"/>
          </p:nvPr>
        </p:nvSpPr>
        <p:spPr/>
        <p:txBody>
          <a:bodyPr/>
          <a:lstStyle/>
          <a:p>
            <a:r>
              <a:rPr lang="en-US" dirty="0"/>
              <a:t>O is for…</a:t>
            </a:r>
          </a:p>
        </p:txBody>
      </p:sp>
      <p:sp>
        <p:nvSpPr>
          <p:cNvPr id="3" name="Content Placeholder 2">
            <a:extLst>
              <a:ext uri="{FF2B5EF4-FFF2-40B4-BE49-F238E27FC236}">
                <a16:creationId xmlns:a16="http://schemas.microsoft.com/office/drawing/2014/main" id="{47ECE718-124D-4517-B469-91052025ED7C}"/>
              </a:ext>
            </a:extLst>
          </p:cNvPr>
          <p:cNvSpPr>
            <a:spLocks noGrp="1"/>
          </p:cNvSpPr>
          <p:nvPr>
            <p:ph idx="1"/>
          </p:nvPr>
        </p:nvSpPr>
        <p:spPr>
          <a:xfrm>
            <a:off x="655320" y="1161639"/>
            <a:ext cx="10881360" cy="5010561"/>
          </a:xfrm>
        </p:spPr>
        <p:txBody>
          <a:bodyPr/>
          <a:lstStyle/>
          <a:p>
            <a:pPr algn="ctr"/>
            <a:r>
              <a:rPr lang="en-US" sz="5400" dirty="0"/>
              <a:t>Orchestration</a:t>
            </a:r>
          </a:p>
        </p:txBody>
      </p:sp>
      <p:pic>
        <p:nvPicPr>
          <p:cNvPr id="5" name="Content Placeholder 10" descr="A person wearing a suit and tie&#10;&#10;Description generated with very high confidence">
            <a:extLst>
              <a:ext uri="{FF2B5EF4-FFF2-40B4-BE49-F238E27FC236}">
                <a16:creationId xmlns:a16="http://schemas.microsoft.com/office/drawing/2014/main" id="{9AD0B69C-C00A-40AF-AAF5-0F307FE323F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971800" y="2006600"/>
            <a:ext cx="6248400" cy="4165600"/>
          </a:xfrm>
          <a:prstGeom prst="rect">
            <a:avLst/>
          </a:prstGeom>
        </p:spPr>
      </p:pic>
    </p:spTree>
    <p:extLst>
      <p:ext uri="{BB962C8B-B14F-4D97-AF65-F5344CB8AC3E}">
        <p14:creationId xmlns:p14="http://schemas.microsoft.com/office/powerpoint/2010/main" val="2915062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Us</a:t>
            </a:r>
          </a:p>
        </p:txBody>
      </p:sp>
      <p:sp>
        <p:nvSpPr>
          <p:cNvPr id="3" name="Content Placeholder 2"/>
          <p:cNvSpPr>
            <a:spLocks noGrp="1"/>
          </p:cNvSpPr>
          <p:nvPr>
            <p:ph idx="1"/>
          </p:nvPr>
        </p:nvSpPr>
        <p:spPr/>
        <p:txBody>
          <a:bodyPr/>
          <a:lstStyle/>
          <a:p>
            <a:pPr marL="0" lvl="1" indent="0">
              <a:spcBef>
                <a:spcPts val="0"/>
              </a:spcBef>
              <a:buSzTx/>
              <a:buNone/>
              <a:defRPr/>
            </a:pPr>
            <a:r>
              <a:rPr lang="en-US" sz="2400" b="1" dirty="0"/>
              <a:t>Justin Henderson</a:t>
            </a:r>
          </a:p>
          <a:p>
            <a:pPr marL="457200" lvl="1" indent="-457200">
              <a:spcBef>
                <a:spcPts val="0"/>
              </a:spcBef>
              <a:buSzTx/>
            </a:pPr>
            <a:r>
              <a:rPr lang="en-US" sz="2400" dirty="0"/>
              <a:t>Author - </a:t>
            </a:r>
            <a:r>
              <a:rPr lang="en-US" sz="2400" dirty="0">
                <a:latin typeface="Courier New" panose="02070309020205020404" pitchFamily="49" charset="0"/>
                <a:cs typeface="Courier New" panose="02070309020205020404" pitchFamily="49" charset="0"/>
              </a:rPr>
              <a:t>SEC555</a:t>
            </a:r>
          </a:p>
          <a:p>
            <a:pPr marL="457200" lvl="1" indent="-457200">
              <a:spcBef>
                <a:spcPts val="0"/>
              </a:spcBef>
              <a:buSzTx/>
            </a:pPr>
            <a:r>
              <a:rPr lang="en-US" sz="2400" dirty="0"/>
              <a:t>Co-Author - </a:t>
            </a:r>
            <a:r>
              <a:rPr lang="en-US" sz="2400" dirty="0">
                <a:latin typeface="Courier New" panose="02070309020205020404" pitchFamily="49" charset="0"/>
                <a:cs typeface="Courier New" panose="02070309020205020404" pitchFamily="49" charset="0"/>
              </a:rPr>
              <a:t>SEC455</a:t>
            </a:r>
            <a:r>
              <a:rPr lang="en-US" sz="2400" dirty="0"/>
              <a:t>, </a:t>
            </a:r>
            <a:r>
              <a:rPr lang="en-US" sz="2400" dirty="0">
                <a:latin typeface="Courier New" panose="02070309020205020404" pitchFamily="49" charset="0"/>
                <a:cs typeface="Courier New" panose="02070309020205020404" pitchFamily="49" charset="0"/>
              </a:rPr>
              <a:t>SEC530</a:t>
            </a:r>
          </a:p>
          <a:p>
            <a:pPr marL="457200" lvl="1" indent="-457200">
              <a:spcBef>
                <a:spcPts val="0"/>
              </a:spcBef>
              <a:buSzTx/>
            </a:pPr>
            <a:r>
              <a:rPr lang="en-US" sz="2400" dirty="0"/>
              <a:t>GSE #108 / Cyber Guardian Blue + Red / 61 certs</a:t>
            </a:r>
          </a:p>
          <a:p>
            <a:pPr marL="457200" lvl="1" indent="-457200">
              <a:spcBef>
                <a:spcPts val="0"/>
              </a:spcBef>
              <a:buSzTx/>
            </a:pPr>
            <a:r>
              <a:rPr lang="en-US" sz="2400" dirty="0"/>
              <a:t>Owner of H &amp; A Security Solutions</a:t>
            </a:r>
          </a:p>
          <a:p>
            <a:pPr marL="457200" lvl="1" indent="-457200">
              <a:spcBef>
                <a:spcPts val="0"/>
              </a:spcBef>
              <a:buSzTx/>
              <a:defRPr/>
            </a:pPr>
            <a:r>
              <a:rPr lang="en-US" sz="2400" b="1" dirty="0"/>
              <a:t>Twitter</a:t>
            </a:r>
            <a:r>
              <a:rPr lang="en-US" sz="2400" dirty="0"/>
              <a:t>: @</a:t>
            </a:r>
            <a:r>
              <a:rPr lang="en-US" sz="2400" dirty="0" err="1"/>
              <a:t>SecurityMapper</a:t>
            </a:r>
            <a:endParaRPr lang="en-US" sz="2400" dirty="0"/>
          </a:p>
          <a:p>
            <a:pPr marL="0" lvl="1" indent="0">
              <a:spcBef>
                <a:spcPts val="0"/>
              </a:spcBef>
              <a:buSzTx/>
              <a:buNone/>
              <a:defRPr/>
            </a:pPr>
            <a:endParaRPr lang="en-US" sz="2400" b="1" dirty="0"/>
          </a:p>
          <a:p>
            <a:pPr marL="0" lvl="1" indent="0">
              <a:spcBef>
                <a:spcPts val="0"/>
              </a:spcBef>
              <a:buSzTx/>
              <a:buNone/>
              <a:defRPr/>
            </a:pPr>
            <a:r>
              <a:rPr lang="en-US" sz="2400" b="1" dirty="0"/>
              <a:t>John Hubbard</a:t>
            </a:r>
          </a:p>
          <a:p>
            <a:pPr marL="457200" lvl="1" indent="-457200">
              <a:spcBef>
                <a:spcPts val="0"/>
              </a:spcBef>
              <a:buSzTx/>
            </a:pPr>
            <a:r>
              <a:rPr lang="en-US" sz="2400" dirty="0"/>
              <a:t>Author - SEC450 </a:t>
            </a:r>
          </a:p>
          <a:p>
            <a:pPr marL="806450" lvl="2" indent="-457200">
              <a:spcBef>
                <a:spcPts val="0"/>
              </a:spcBef>
            </a:pPr>
            <a:r>
              <a:rPr lang="en-US" sz="2000" b="1" i="1" dirty="0"/>
              <a:t>New course! </a:t>
            </a:r>
            <a:r>
              <a:rPr lang="en-US" sz="2000" i="1" dirty="0"/>
              <a:t>Blue Team Fundamentals – Security Operations &amp; Analysis</a:t>
            </a:r>
          </a:p>
          <a:p>
            <a:pPr marL="457200" lvl="1" indent="-457200">
              <a:spcBef>
                <a:spcPts val="0"/>
              </a:spcBef>
              <a:buSzTx/>
            </a:pPr>
            <a:r>
              <a:rPr lang="en-US" sz="2400" dirty="0"/>
              <a:t>Co-author </a:t>
            </a:r>
            <a:r>
              <a:rPr lang="en-US" sz="2400" dirty="0">
                <a:latin typeface="Courier New" panose="02070309020205020404" pitchFamily="49" charset="0"/>
                <a:cs typeface="Courier New" panose="02070309020205020404" pitchFamily="49" charset="0"/>
              </a:rPr>
              <a:t>SEC455</a:t>
            </a:r>
            <a:r>
              <a:rPr lang="en-US" sz="2400" dirty="0"/>
              <a:t> , Instructor - </a:t>
            </a:r>
            <a:r>
              <a:rPr lang="en-US" sz="2400" dirty="0">
                <a:latin typeface="Courier New" panose="02070309020205020404" pitchFamily="49" charset="0"/>
                <a:cs typeface="Courier New" panose="02070309020205020404" pitchFamily="49" charset="0"/>
              </a:rPr>
              <a:t>SEC555</a:t>
            </a:r>
            <a:r>
              <a:rPr lang="en-US" sz="2400" dirty="0"/>
              <a:t> / </a:t>
            </a:r>
            <a:r>
              <a:rPr lang="en-US" sz="2400" dirty="0">
                <a:latin typeface="Courier New" panose="02070309020205020404" pitchFamily="49" charset="0"/>
                <a:cs typeface="Courier New" panose="02070309020205020404" pitchFamily="49" charset="0"/>
              </a:rPr>
              <a:t>SEC511</a:t>
            </a:r>
            <a:r>
              <a:rPr lang="en-US" sz="2400" dirty="0"/>
              <a:t> </a:t>
            </a:r>
          </a:p>
          <a:p>
            <a:pPr marL="457200" lvl="1" indent="-457200">
              <a:spcBef>
                <a:spcPts val="0"/>
              </a:spcBef>
              <a:buSzTx/>
            </a:pPr>
            <a:r>
              <a:rPr lang="en-US" sz="2400" dirty="0"/>
              <a:t>Owner of Blueprint Cyber Security</a:t>
            </a:r>
          </a:p>
          <a:p>
            <a:pPr marL="457200" lvl="1" indent="-457200">
              <a:spcBef>
                <a:spcPts val="0"/>
              </a:spcBef>
              <a:buSzTx/>
            </a:pPr>
            <a:r>
              <a:rPr lang="en-US" sz="2400" b="1" dirty="0"/>
              <a:t>Twitter</a:t>
            </a:r>
            <a:r>
              <a:rPr lang="en-US" sz="2400" dirty="0"/>
              <a:t>: @SecHubb</a:t>
            </a:r>
          </a:p>
          <a:p>
            <a:pPr marL="457200" lvl="1" indent="-457200">
              <a:spcBef>
                <a:spcPts val="0"/>
              </a:spcBef>
              <a:buSzTx/>
            </a:pPr>
            <a:endParaRPr lang="en-US" sz="2400" dirty="0"/>
          </a:p>
        </p:txBody>
      </p:sp>
      <p:pic>
        <p:nvPicPr>
          <p:cNvPr id="4" name="Picture 2" descr="https://www.sans.org/images/instructor-headshots/justin-henderson.jpg">
            <a:extLst>
              <a:ext uri="{FF2B5EF4-FFF2-40B4-BE49-F238E27FC236}">
                <a16:creationId xmlns:a16="http://schemas.microsoft.com/office/drawing/2014/main" id="{9F579EC6-75D7-4B4E-A3EB-E13D93B4A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0894" y="1600200"/>
            <a:ext cx="1220300" cy="1499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smiling for the camera&#10;&#10;Description generated with very high confidence">
            <a:extLst>
              <a:ext uri="{FF2B5EF4-FFF2-40B4-BE49-F238E27FC236}">
                <a16:creationId xmlns:a16="http://schemas.microsoft.com/office/drawing/2014/main" id="{17D464CE-C634-4CDD-8793-3FE5BAEE19C0}"/>
              </a:ext>
            </a:extLst>
          </p:cNvPr>
          <p:cNvPicPr>
            <a:picLocks noChangeAspect="1"/>
          </p:cNvPicPr>
          <p:nvPr/>
        </p:nvPicPr>
        <p:blipFill>
          <a:blip r:embed="rId4"/>
          <a:stretch>
            <a:fillRect/>
          </a:stretch>
        </p:blipFill>
        <p:spPr>
          <a:xfrm>
            <a:off x="10330893" y="4343400"/>
            <a:ext cx="1220301" cy="1499226"/>
          </a:xfrm>
          <a:prstGeom prst="rect">
            <a:avLst/>
          </a:prstGeom>
        </p:spPr>
      </p:pic>
    </p:spTree>
    <p:extLst>
      <p:ext uri="{BB962C8B-B14F-4D97-AF65-F5344CB8AC3E}">
        <p14:creationId xmlns:p14="http://schemas.microsoft.com/office/powerpoint/2010/main" val="3310103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33A0-CEDE-4762-9DA6-5C967A0CFE92}"/>
              </a:ext>
            </a:extLst>
          </p:cNvPr>
          <p:cNvSpPr>
            <a:spLocks noGrp="1"/>
          </p:cNvSpPr>
          <p:nvPr>
            <p:ph type="title"/>
          </p:nvPr>
        </p:nvSpPr>
        <p:spPr/>
        <p:txBody>
          <a:bodyPr/>
          <a:lstStyle/>
          <a:p>
            <a:r>
              <a:rPr lang="en-US" dirty="0"/>
              <a:t>SOAR + SIEM + SOC = Magic</a:t>
            </a:r>
          </a:p>
        </p:txBody>
      </p:sp>
      <p:sp>
        <p:nvSpPr>
          <p:cNvPr id="5" name="Rectangle: Rounded Corners 4">
            <a:extLst>
              <a:ext uri="{FF2B5EF4-FFF2-40B4-BE49-F238E27FC236}">
                <a16:creationId xmlns:a16="http://schemas.microsoft.com/office/drawing/2014/main" id="{F9DE3745-D10E-4E0A-B953-E2536C0218D4}"/>
              </a:ext>
            </a:extLst>
          </p:cNvPr>
          <p:cNvSpPr/>
          <p:nvPr/>
        </p:nvSpPr>
        <p:spPr>
          <a:xfrm>
            <a:off x="4359303" y="3439055"/>
            <a:ext cx="3886199" cy="990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Incident Management System</a:t>
            </a:r>
          </a:p>
        </p:txBody>
      </p:sp>
      <p:cxnSp>
        <p:nvCxnSpPr>
          <p:cNvPr id="6" name="Straight Arrow Connector 5">
            <a:extLst>
              <a:ext uri="{FF2B5EF4-FFF2-40B4-BE49-F238E27FC236}">
                <a16:creationId xmlns:a16="http://schemas.microsoft.com/office/drawing/2014/main" id="{9DA64993-AB71-412E-A254-EB518485A4E1}"/>
              </a:ext>
            </a:extLst>
          </p:cNvPr>
          <p:cNvCxnSpPr>
            <a:cxnSpLocks/>
            <a:stCxn id="38" idx="3"/>
            <a:endCxn id="5" idx="1"/>
          </p:cNvCxnSpPr>
          <p:nvPr/>
        </p:nvCxnSpPr>
        <p:spPr>
          <a:xfrm>
            <a:off x="2667000" y="3924300"/>
            <a:ext cx="1692303" cy="1005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D5CC4676-1EF5-437B-9C25-B6FE3AED75B8}"/>
              </a:ext>
            </a:extLst>
          </p:cNvPr>
          <p:cNvCxnSpPr>
            <a:cxnSpLocks/>
            <a:stCxn id="5" idx="3"/>
            <a:endCxn id="14" idx="1"/>
          </p:cNvCxnSpPr>
          <p:nvPr/>
        </p:nvCxnSpPr>
        <p:spPr>
          <a:xfrm flipV="1">
            <a:off x="8245502" y="3924300"/>
            <a:ext cx="1736698" cy="1005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2B93495-6A73-4785-A9CB-23F699ADB644}"/>
              </a:ext>
            </a:extLst>
          </p:cNvPr>
          <p:cNvSpPr txBox="1"/>
          <p:nvPr/>
        </p:nvSpPr>
        <p:spPr>
          <a:xfrm>
            <a:off x="2815195" y="3994047"/>
            <a:ext cx="1227607" cy="461665"/>
          </a:xfrm>
          <a:prstGeom prst="rect">
            <a:avLst/>
          </a:prstGeom>
          <a:noFill/>
        </p:spPr>
        <p:txBody>
          <a:bodyPr wrap="square" rtlCol="0">
            <a:spAutoFit/>
          </a:bodyPr>
          <a:lstStyle/>
          <a:p>
            <a:pPr algn="ctr"/>
            <a:r>
              <a:rPr lang="en-US" sz="2400" dirty="0">
                <a:latin typeface="+mj-lt"/>
              </a:rPr>
              <a:t>Alerts</a:t>
            </a:r>
          </a:p>
        </p:txBody>
      </p:sp>
      <p:sp>
        <p:nvSpPr>
          <p:cNvPr id="12" name="Rectangle: Rounded Corners 11">
            <a:extLst>
              <a:ext uri="{FF2B5EF4-FFF2-40B4-BE49-F238E27FC236}">
                <a16:creationId xmlns:a16="http://schemas.microsoft.com/office/drawing/2014/main" id="{E9EB34BB-607F-4CCF-89C2-62942AAC67F8}"/>
              </a:ext>
            </a:extLst>
          </p:cNvPr>
          <p:cNvSpPr/>
          <p:nvPr/>
        </p:nvSpPr>
        <p:spPr>
          <a:xfrm>
            <a:off x="5395158" y="5196120"/>
            <a:ext cx="1828800" cy="990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Threat Intelligence Platform</a:t>
            </a:r>
          </a:p>
        </p:txBody>
      </p:sp>
      <p:cxnSp>
        <p:nvCxnSpPr>
          <p:cNvPr id="13" name="Straight Arrow Connector 12">
            <a:extLst>
              <a:ext uri="{FF2B5EF4-FFF2-40B4-BE49-F238E27FC236}">
                <a16:creationId xmlns:a16="http://schemas.microsoft.com/office/drawing/2014/main" id="{C11784F6-D4BE-41A4-9119-E9F50FC0695B}"/>
              </a:ext>
            </a:extLst>
          </p:cNvPr>
          <p:cNvCxnSpPr>
            <a:cxnSpLocks/>
          </p:cNvCxnSpPr>
          <p:nvPr/>
        </p:nvCxnSpPr>
        <p:spPr>
          <a:xfrm>
            <a:off x="6201890" y="4474079"/>
            <a:ext cx="0" cy="7220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59BC942-ABDD-49B1-9859-396C806260A6}"/>
              </a:ext>
            </a:extLst>
          </p:cNvPr>
          <p:cNvCxnSpPr>
            <a:cxnSpLocks/>
          </p:cNvCxnSpPr>
          <p:nvPr/>
        </p:nvCxnSpPr>
        <p:spPr>
          <a:xfrm flipV="1">
            <a:off x="6430490" y="4474078"/>
            <a:ext cx="0" cy="70193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1DBAC49-7BF8-48F9-903D-EFE6BA041FED}"/>
              </a:ext>
            </a:extLst>
          </p:cNvPr>
          <p:cNvSpPr txBox="1"/>
          <p:nvPr/>
        </p:nvSpPr>
        <p:spPr>
          <a:xfrm>
            <a:off x="5008390" y="4439710"/>
            <a:ext cx="1294013" cy="830997"/>
          </a:xfrm>
          <a:prstGeom prst="rect">
            <a:avLst/>
          </a:prstGeom>
          <a:noFill/>
        </p:spPr>
        <p:txBody>
          <a:bodyPr wrap="square" rtlCol="0">
            <a:spAutoFit/>
          </a:bodyPr>
          <a:lstStyle/>
          <a:p>
            <a:pPr algn="ctr"/>
            <a:r>
              <a:rPr lang="en-US" sz="2400" dirty="0">
                <a:latin typeface="+mj-lt"/>
              </a:rPr>
              <a:t>Threat Info</a:t>
            </a:r>
          </a:p>
        </p:txBody>
      </p:sp>
      <p:sp>
        <p:nvSpPr>
          <p:cNvPr id="38" name="Rectangle: Rounded Corners 37">
            <a:extLst>
              <a:ext uri="{FF2B5EF4-FFF2-40B4-BE49-F238E27FC236}">
                <a16:creationId xmlns:a16="http://schemas.microsoft.com/office/drawing/2014/main" id="{369B37F6-6537-4F1E-9489-A53F9C18A58D}"/>
              </a:ext>
            </a:extLst>
          </p:cNvPr>
          <p:cNvSpPr/>
          <p:nvPr/>
        </p:nvSpPr>
        <p:spPr>
          <a:xfrm>
            <a:off x="838200" y="3429000"/>
            <a:ext cx="1828800" cy="990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SIEM</a:t>
            </a:r>
          </a:p>
        </p:txBody>
      </p:sp>
      <p:sp>
        <p:nvSpPr>
          <p:cNvPr id="14" name="TextBox 13">
            <a:extLst>
              <a:ext uri="{FF2B5EF4-FFF2-40B4-BE49-F238E27FC236}">
                <a16:creationId xmlns:a16="http://schemas.microsoft.com/office/drawing/2014/main" id="{FFEE5D5F-DF60-4EE6-A292-5424A5138BF4}"/>
              </a:ext>
            </a:extLst>
          </p:cNvPr>
          <p:cNvSpPr txBox="1"/>
          <p:nvPr/>
        </p:nvSpPr>
        <p:spPr>
          <a:xfrm>
            <a:off x="9982200" y="3508801"/>
            <a:ext cx="1616620" cy="830997"/>
          </a:xfrm>
          <a:prstGeom prst="rect">
            <a:avLst/>
          </a:prstGeom>
          <a:noFill/>
        </p:spPr>
        <p:txBody>
          <a:bodyPr wrap="square" rtlCol="0">
            <a:spAutoFit/>
          </a:bodyPr>
          <a:lstStyle/>
          <a:p>
            <a:pPr algn="ctr"/>
            <a:r>
              <a:rPr lang="en-US" sz="2400" dirty="0">
                <a:latin typeface="+mj-lt"/>
              </a:rPr>
              <a:t>Playbook Actions </a:t>
            </a:r>
          </a:p>
        </p:txBody>
      </p:sp>
      <p:pic>
        <p:nvPicPr>
          <p:cNvPr id="4" name="Picture 3" descr="A person in a white shirt&#10;&#10;Description generated with high confidence">
            <a:extLst>
              <a:ext uri="{FF2B5EF4-FFF2-40B4-BE49-F238E27FC236}">
                <a16:creationId xmlns:a16="http://schemas.microsoft.com/office/drawing/2014/main" id="{6B2199E9-5774-4F64-AE65-35E8A0BB6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365" y="1311948"/>
            <a:ext cx="2410665" cy="1966743"/>
          </a:xfrm>
          <a:prstGeom prst="rect">
            <a:avLst/>
          </a:prstGeom>
        </p:spPr>
      </p:pic>
      <p:sp>
        <p:nvSpPr>
          <p:cNvPr id="10" name="Arrow: Right 9">
            <a:extLst>
              <a:ext uri="{FF2B5EF4-FFF2-40B4-BE49-F238E27FC236}">
                <a16:creationId xmlns:a16="http://schemas.microsoft.com/office/drawing/2014/main" id="{1EBE8F66-F150-4328-9322-A9BF7E1B44EF}"/>
              </a:ext>
            </a:extLst>
          </p:cNvPr>
          <p:cNvSpPr/>
          <p:nvPr/>
        </p:nvSpPr>
        <p:spPr>
          <a:xfrm>
            <a:off x="1447800" y="1610125"/>
            <a:ext cx="3429000" cy="95590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SOAR </a:t>
            </a:r>
          </a:p>
        </p:txBody>
      </p:sp>
    </p:spTree>
    <p:extLst>
      <p:ext uri="{BB962C8B-B14F-4D97-AF65-F5344CB8AC3E}">
        <p14:creationId xmlns:p14="http://schemas.microsoft.com/office/powerpoint/2010/main" val="1629624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864D-12E5-48E4-B647-7C8601337EFC}"/>
              </a:ext>
            </a:extLst>
          </p:cNvPr>
          <p:cNvSpPr>
            <a:spLocks noGrp="1"/>
          </p:cNvSpPr>
          <p:nvPr>
            <p:ph type="title"/>
          </p:nvPr>
        </p:nvSpPr>
        <p:spPr/>
        <p:txBody>
          <a:bodyPr/>
          <a:lstStyle/>
          <a:p>
            <a:r>
              <a:rPr lang="en-US" dirty="0"/>
              <a:t>Automation and Orchestration Use Case Categories</a:t>
            </a:r>
          </a:p>
        </p:txBody>
      </p:sp>
      <p:sp>
        <p:nvSpPr>
          <p:cNvPr id="3" name="Content Placeholder 2">
            <a:extLst>
              <a:ext uri="{FF2B5EF4-FFF2-40B4-BE49-F238E27FC236}">
                <a16:creationId xmlns:a16="http://schemas.microsoft.com/office/drawing/2014/main" id="{E3ED6676-350F-4466-A6C6-E9B458C32748}"/>
              </a:ext>
            </a:extLst>
          </p:cNvPr>
          <p:cNvSpPr>
            <a:spLocks noGrp="1"/>
          </p:cNvSpPr>
          <p:nvPr>
            <p:ph idx="1"/>
          </p:nvPr>
        </p:nvSpPr>
        <p:spPr/>
        <p:txBody>
          <a:bodyPr/>
          <a:lstStyle/>
          <a:p>
            <a:r>
              <a:rPr lang="en-US" dirty="0"/>
              <a:t>Typical categories for SOAR:</a:t>
            </a:r>
          </a:p>
          <a:p>
            <a:pPr marL="457200" indent="-342900">
              <a:buFont typeface="Arial" panose="020B0604020202020204" pitchFamily="34" charset="0"/>
              <a:buChar char="•"/>
            </a:pPr>
            <a:r>
              <a:rPr lang="en-US" sz="2400" b="1" dirty="0"/>
              <a:t>Enumeration</a:t>
            </a:r>
            <a:r>
              <a:rPr lang="en-US" sz="2400" dirty="0"/>
              <a:t> and </a:t>
            </a:r>
            <a:r>
              <a:rPr lang="en-US" sz="2400" b="1" dirty="0"/>
              <a:t>Enrichment</a:t>
            </a:r>
            <a:r>
              <a:rPr lang="en-US" sz="2400" dirty="0"/>
              <a:t> (IP, Hostname, Hash)</a:t>
            </a:r>
          </a:p>
          <a:p>
            <a:pPr marL="747713" lvl="1" indent="-290513">
              <a:buSzPct val="100000"/>
              <a:buFont typeface="Arial" panose="020B0604020202020204" pitchFamily="34" charset="0"/>
              <a:buChar char="•"/>
            </a:pPr>
            <a:r>
              <a:rPr lang="en-US" sz="2000" dirty="0"/>
              <a:t>Using internal tool APIs</a:t>
            </a:r>
          </a:p>
          <a:p>
            <a:pPr marL="747713" lvl="1" indent="-290513">
              <a:buSzPct val="100000"/>
              <a:buFont typeface="Arial" panose="020B0604020202020204" pitchFamily="34" charset="0"/>
              <a:buChar char="•"/>
            </a:pPr>
            <a:r>
              <a:rPr lang="en-US" sz="2000" dirty="0"/>
              <a:t>On external data</a:t>
            </a:r>
          </a:p>
          <a:p>
            <a:pPr marL="747713" lvl="1" indent="-290513">
              <a:buSzPct val="100000"/>
              <a:buFont typeface="Arial" panose="020B0604020202020204" pitchFamily="34" charset="0"/>
              <a:buChar char="•"/>
            </a:pPr>
            <a:r>
              <a:rPr lang="en-US" sz="2000" dirty="0"/>
              <a:t>Resolved by SOAR framework</a:t>
            </a:r>
          </a:p>
          <a:p>
            <a:pPr marL="457200" indent="-342900">
              <a:buFont typeface="Arial" panose="020B0604020202020204" pitchFamily="34" charset="0"/>
              <a:buChar char="•"/>
            </a:pPr>
            <a:r>
              <a:rPr lang="en-US" sz="2400" b="1" dirty="0"/>
              <a:t>Incident Response</a:t>
            </a:r>
          </a:p>
          <a:p>
            <a:pPr marL="747713" lvl="1" indent="-290513">
              <a:buSzPct val="100000"/>
              <a:buFont typeface="Arial" panose="020B0604020202020204" pitchFamily="34" charset="0"/>
              <a:buChar char="•"/>
            </a:pPr>
            <a:r>
              <a:rPr lang="en-US" sz="2000" dirty="0"/>
              <a:t>Blocking actions</a:t>
            </a:r>
          </a:p>
          <a:p>
            <a:pPr marL="747713" lvl="1" indent="-290513">
              <a:buSzPct val="100000"/>
              <a:buFont typeface="Arial" panose="020B0604020202020204" pitchFamily="34" charset="0"/>
              <a:buChar char="•"/>
            </a:pPr>
            <a:r>
              <a:rPr lang="en-US" sz="2000" dirty="0"/>
              <a:t>Sample gathering</a:t>
            </a:r>
          </a:p>
          <a:p>
            <a:pPr marL="747713" lvl="1" indent="-290513">
              <a:buSzPct val="100000"/>
              <a:buFont typeface="Arial" panose="020B0604020202020204" pitchFamily="34" charset="0"/>
              <a:buChar char="•"/>
            </a:pPr>
            <a:r>
              <a:rPr lang="en-US" sz="2000" dirty="0"/>
              <a:t>Cleanup</a:t>
            </a:r>
          </a:p>
          <a:p>
            <a:pPr marL="457200" indent="-342900">
              <a:buFont typeface="Arial" panose="020B0604020202020204" pitchFamily="34" charset="0"/>
              <a:buChar char="•"/>
            </a:pPr>
            <a:r>
              <a:rPr lang="en-US" sz="2400" b="1" dirty="0"/>
              <a:t>Alert and Case management</a:t>
            </a:r>
          </a:p>
        </p:txBody>
      </p:sp>
      <p:pic>
        <p:nvPicPr>
          <p:cNvPr id="5" name="Picture 4" descr="A close up of a sign&#10;&#10;Description automatically generated">
            <a:extLst>
              <a:ext uri="{FF2B5EF4-FFF2-40B4-BE49-F238E27FC236}">
                <a16:creationId xmlns:a16="http://schemas.microsoft.com/office/drawing/2014/main" id="{157824A2-6912-4671-962C-A667AB2C391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419805" y="2362200"/>
            <a:ext cx="1676400" cy="1676400"/>
          </a:xfrm>
          <a:prstGeom prst="rect">
            <a:avLst/>
          </a:prstGeom>
        </p:spPr>
      </p:pic>
      <p:pic>
        <p:nvPicPr>
          <p:cNvPr id="8" name="Picture 7" descr="A picture containing vessel&#10;&#10;Description automatically generated">
            <a:extLst>
              <a:ext uri="{FF2B5EF4-FFF2-40B4-BE49-F238E27FC236}">
                <a16:creationId xmlns:a16="http://schemas.microsoft.com/office/drawing/2014/main" id="{A2A4210B-BE8A-4960-9234-105718F2CD5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411657" y="2590800"/>
            <a:ext cx="1219200" cy="2438400"/>
          </a:xfrm>
          <a:prstGeom prst="rect">
            <a:avLst/>
          </a:prstGeom>
        </p:spPr>
      </p:pic>
      <p:pic>
        <p:nvPicPr>
          <p:cNvPr id="10" name="Picture 9" descr="A close up of a logo&#10;&#10;Description automatically generated">
            <a:extLst>
              <a:ext uri="{FF2B5EF4-FFF2-40B4-BE49-F238E27FC236}">
                <a16:creationId xmlns:a16="http://schemas.microsoft.com/office/drawing/2014/main" id="{42E508A9-4E33-4375-9287-D20483F8958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001000" y="4308101"/>
            <a:ext cx="2897229" cy="1792661"/>
          </a:xfrm>
          <a:prstGeom prst="rect">
            <a:avLst/>
          </a:prstGeom>
        </p:spPr>
      </p:pic>
    </p:spTree>
    <p:extLst>
      <p:ext uri="{BB962C8B-B14F-4D97-AF65-F5344CB8AC3E}">
        <p14:creationId xmlns:p14="http://schemas.microsoft.com/office/powerpoint/2010/main" val="2034761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701245-B5E6-4098-8780-A892B541780B}"/>
              </a:ext>
            </a:extLst>
          </p:cNvPr>
          <p:cNvSpPr>
            <a:spLocks noGrp="1"/>
          </p:cNvSpPr>
          <p:nvPr>
            <p:ph type="title"/>
          </p:nvPr>
        </p:nvSpPr>
        <p:spPr/>
        <p:txBody>
          <a:bodyPr/>
          <a:lstStyle/>
          <a:p>
            <a:r>
              <a:rPr lang="en-US" dirty="0"/>
              <a:t>Orchestration</a:t>
            </a:r>
          </a:p>
        </p:txBody>
      </p:sp>
      <p:sp>
        <p:nvSpPr>
          <p:cNvPr id="7" name="Oval 6">
            <a:extLst>
              <a:ext uri="{FF2B5EF4-FFF2-40B4-BE49-F238E27FC236}">
                <a16:creationId xmlns:a16="http://schemas.microsoft.com/office/drawing/2014/main" id="{505731E9-11E7-4BFB-BC44-773E77F3013B}"/>
              </a:ext>
            </a:extLst>
          </p:cNvPr>
          <p:cNvSpPr/>
          <p:nvPr/>
        </p:nvSpPr>
        <p:spPr>
          <a:xfrm>
            <a:off x="1051560" y="1676400"/>
            <a:ext cx="2240280" cy="1885246"/>
          </a:xfrm>
          <a:prstGeom prst="ellipse">
            <a:avLst/>
          </a:prstGeom>
          <a:noFill/>
          <a:ln>
            <a:prstDash val="dash"/>
          </a:ln>
        </p:spPr>
        <p:style>
          <a:lnRef idx="2">
            <a:schemeClr val="dk1"/>
          </a:lnRef>
          <a:fillRef idx="1">
            <a:schemeClr val="lt1"/>
          </a:fillRef>
          <a:effectRef idx="0">
            <a:schemeClr val="dk1"/>
          </a:effectRef>
          <a:fontRef idx="minor">
            <a:schemeClr val="dk1"/>
          </a:fontRef>
        </p:style>
        <p:txBody>
          <a:bodyPr rtlCol="0" anchor="t"/>
          <a:lstStyle/>
          <a:p>
            <a:pPr algn="ctr"/>
            <a:r>
              <a:rPr lang="en-US" sz="2400" dirty="0"/>
              <a:t>Receive Alert Rule</a:t>
            </a:r>
            <a:endParaRPr lang="en-US" dirty="0"/>
          </a:p>
        </p:txBody>
      </p:sp>
      <p:pic>
        <p:nvPicPr>
          <p:cNvPr id="8" name="Graphic 7" descr="Document">
            <a:extLst>
              <a:ext uri="{FF2B5EF4-FFF2-40B4-BE49-F238E27FC236}">
                <a16:creationId xmlns:a16="http://schemas.microsoft.com/office/drawing/2014/main" id="{5D242926-4277-4A9E-A2B0-B3273F30E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2388" y="2834543"/>
            <a:ext cx="574110" cy="574110"/>
          </a:xfrm>
          <a:prstGeom prst="rect">
            <a:avLst/>
          </a:prstGeom>
        </p:spPr>
      </p:pic>
      <p:pic>
        <p:nvPicPr>
          <p:cNvPr id="9" name="Picture 8">
            <a:extLst>
              <a:ext uri="{FF2B5EF4-FFF2-40B4-BE49-F238E27FC236}">
                <a16:creationId xmlns:a16="http://schemas.microsoft.com/office/drawing/2014/main" id="{C2682717-8F13-4BC1-8B80-FD82133E4B5E}"/>
              </a:ext>
            </a:extLst>
          </p:cNvPr>
          <p:cNvPicPr>
            <a:picLocks noChangeAspect="1"/>
          </p:cNvPicPr>
          <p:nvPr/>
        </p:nvPicPr>
        <p:blipFill rotWithShape="1">
          <a:blip r:embed="rId5"/>
          <a:srcRect t="23661"/>
          <a:stretch/>
        </p:blipFill>
        <p:spPr>
          <a:xfrm>
            <a:off x="1737360" y="3660771"/>
            <a:ext cx="1059947" cy="809158"/>
          </a:xfrm>
          <a:prstGeom prst="rect">
            <a:avLst/>
          </a:prstGeom>
          <a:solidFill>
            <a:schemeClr val="bg1"/>
          </a:solidFill>
          <a:ln>
            <a:solidFill>
              <a:schemeClr val="bg1"/>
            </a:solidFill>
          </a:ln>
        </p:spPr>
      </p:pic>
      <p:grpSp>
        <p:nvGrpSpPr>
          <p:cNvPr id="12" name="Group 11">
            <a:extLst>
              <a:ext uri="{FF2B5EF4-FFF2-40B4-BE49-F238E27FC236}">
                <a16:creationId xmlns:a16="http://schemas.microsoft.com/office/drawing/2014/main" id="{AAF65516-1EEA-4895-8E8E-33203B647724}"/>
              </a:ext>
            </a:extLst>
          </p:cNvPr>
          <p:cNvGrpSpPr/>
          <p:nvPr/>
        </p:nvGrpSpPr>
        <p:grpSpPr>
          <a:xfrm>
            <a:off x="4709159" y="4400523"/>
            <a:ext cx="457200" cy="406871"/>
            <a:chOff x="4332514" y="3121598"/>
            <a:chExt cx="620486" cy="649479"/>
          </a:xfrm>
        </p:grpSpPr>
        <p:sp>
          <p:nvSpPr>
            <p:cNvPr id="10" name="Arrow: Curved Down 9">
              <a:extLst>
                <a:ext uri="{FF2B5EF4-FFF2-40B4-BE49-F238E27FC236}">
                  <a16:creationId xmlns:a16="http://schemas.microsoft.com/office/drawing/2014/main" id="{47E00E77-3A76-489D-AFE3-ADBB55BC3190}"/>
                </a:ext>
              </a:extLst>
            </p:cNvPr>
            <p:cNvSpPr/>
            <p:nvPr/>
          </p:nvSpPr>
          <p:spPr>
            <a:xfrm>
              <a:off x="4343400" y="3121598"/>
              <a:ext cx="609600" cy="3074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Arrow: Curved Down 10">
              <a:extLst>
                <a:ext uri="{FF2B5EF4-FFF2-40B4-BE49-F238E27FC236}">
                  <a16:creationId xmlns:a16="http://schemas.microsoft.com/office/drawing/2014/main" id="{6737811D-150E-445D-866B-12CCBA931D47}"/>
                </a:ext>
              </a:extLst>
            </p:cNvPr>
            <p:cNvSpPr/>
            <p:nvPr/>
          </p:nvSpPr>
          <p:spPr>
            <a:xfrm rot="10800000">
              <a:off x="4332514" y="3463675"/>
              <a:ext cx="609600" cy="3074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3" name="TextBox 12">
            <a:extLst>
              <a:ext uri="{FF2B5EF4-FFF2-40B4-BE49-F238E27FC236}">
                <a16:creationId xmlns:a16="http://schemas.microsoft.com/office/drawing/2014/main" id="{928D29DC-9AF4-41FD-BE23-E3DAABAD6E35}"/>
              </a:ext>
            </a:extLst>
          </p:cNvPr>
          <p:cNvSpPr txBox="1"/>
          <p:nvPr/>
        </p:nvSpPr>
        <p:spPr>
          <a:xfrm>
            <a:off x="3947159" y="3772962"/>
            <a:ext cx="1981200" cy="584775"/>
          </a:xfrm>
          <a:prstGeom prst="rect">
            <a:avLst/>
          </a:prstGeom>
          <a:noFill/>
        </p:spPr>
        <p:txBody>
          <a:bodyPr wrap="square" rtlCol="0">
            <a:spAutoFit/>
          </a:bodyPr>
          <a:lstStyle/>
          <a:p>
            <a:pPr algn="ctr"/>
            <a:r>
              <a:rPr lang="en-US" sz="3200" dirty="0">
                <a:latin typeface="Courier New" panose="02070309020205020404" pitchFamily="49" charset="0"/>
                <a:cs typeface="Courier New" panose="02070309020205020404" pitchFamily="49" charset="0"/>
              </a:rPr>
              <a:t>sigmac</a:t>
            </a:r>
          </a:p>
        </p:txBody>
      </p:sp>
      <p:sp>
        <p:nvSpPr>
          <p:cNvPr id="15" name="TextBox 14">
            <a:extLst>
              <a:ext uri="{FF2B5EF4-FFF2-40B4-BE49-F238E27FC236}">
                <a16:creationId xmlns:a16="http://schemas.microsoft.com/office/drawing/2014/main" id="{4935C15A-E014-4872-905E-C3C862367DFD}"/>
              </a:ext>
            </a:extLst>
          </p:cNvPr>
          <p:cNvSpPr txBox="1"/>
          <p:nvPr/>
        </p:nvSpPr>
        <p:spPr>
          <a:xfrm>
            <a:off x="3947159" y="2975718"/>
            <a:ext cx="1981200" cy="830997"/>
          </a:xfrm>
          <a:prstGeom prst="rect">
            <a:avLst/>
          </a:prstGeom>
          <a:noFill/>
          <a:ln>
            <a:solidFill>
              <a:schemeClr val="tx1"/>
            </a:solidFill>
          </a:ln>
        </p:spPr>
        <p:txBody>
          <a:bodyPr wrap="square" rtlCol="0">
            <a:spAutoFit/>
          </a:bodyPr>
          <a:lstStyle/>
          <a:p>
            <a:pPr algn="ctr"/>
            <a:r>
              <a:rPr lang="en-US" sz="2400" dirty="0">
                <a:latin typeface="+mn-lt"/>
              </a:rPr>
              <a:t>Convert Alert Rule</a:t>
            </a:r>
          </a:p>
        </p:txBody>
      </p:sp>
      <p:sp>
        <p:nvSpPr>
          <p:cNvPr id="17" name="TextBox 16">
            <a:extLst>
              <a:ext uri="{FF2B5EF4-FFF2-40B4-BE49-F238E27FC236}">
                <a16:creationId xmlns:a16="http://schemas.microsoft.com/office/drawing/2014/main" id="{1E8725C1-2449-433C-B565-AFBCD701B6B5}"/>
              </a:ext>
            </a:extLst>
          </p:cNvPr>
          <p:cNvSpPr txBox="1"/>
          <p:nvPr/>
        </p:nvSpPr>
        <p:spPr>
          <a:xfrm>
            <a:off x="6662859" y="3524283"/>
            <a:ext cx="1981200" cy="830997"/>
          </a:xfrm>
          <a:prstGeom prst="rect">
            <a:avLst/>
          </a:prstGeom>
          <a:noFill/>
          <a:ln>
            <a:solidFill>
              <a:schemeClr val="tx1"/>
            </a:solidFill>
          </a:ln>
        </p:spPr>
        <p:txBody>
          <a:bodyPr wrap="square" rtlCol="0">
            <a:spAutoFit/>
          </a:bodyPr>
          <a:lstStyle/>
          <a:p>
            <a:pPr algn="ctr"/>
            <a:r>
              <a:rPr lang="en-US" sz="2400" dirty="0">
                <a:latin typeface="+mn-lt"/>
              </a:rPr>
              <a:t>Test Alert Rule</a:t>
            </a:r>
          </a:p>
        </p:txBody>
      </p:sp>
      <p:pic>
        <p:nvPicPr>
          <p:cNvPr id="18" name="Picture 17">
            <a:extLst>
              <a:ext uri="{FF2B5EF4-FFF2-40B4-BE49-F238E27FC236}">
                <a16:creationId xmlns:a16="http://schemas.microsoft.com/office/drawing/2014/main" id="{C34A1258-AAE4-4C14-95B5-2BACBCCE8F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0556" y="4394894"/>
            <a:ext cx="533474" cy="552527"/>
          </a:xfrm>
          <a:prstGeom prst="rect">
            <a:avLst/>
          </a:prstGeom>
        </p:spPr>
      </p:pic>
      <p:pic>
        <p:nvPicPr>
          <p:cNvPr id="19" name="Picture 6" descr="Image result for icon for bash">
            <a:extLst>
              <a:ext uri="{FF2B5EF4-FFF2-40B4-BE49-F238E27FC236}">
                <a16:creationId xmlns:a16="http://schemas.microsoft.com/office/drawing/2014/main" id="{ADAA6A16-5476-4E8F-ABF5-A56F3E26B6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68345" y="4407098"/>
            <a:ext cx="637708" cy="5525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owershell icon">
            <a:extLst>
              <a:ext uri="{FF2B5EF4-FFF2-40B4-BE49-F238E27FC236}">
                <a16:creationId xmlns:a16="http://schemas.microsoft.com/office/drawing/2014/main" id="{355926FC-3E25-42EB-962F-C8C5A2FC0A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3509" y="4327756"/>
            <a:ext cx="637708" cy="637708"/>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ocument">
            <a:extLst>
              <a:ext uri="{FF2B5EF4-FFF2-40B4-BE49-F238E27FC236}">
                <a16:creationId xmlns:a16="http://schemas.microsoft.com/office/drawing/2014/main" id="{9E1FD900-971F-466D-AC6E-25FCBF5748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2668" y="2290041"/>
            <a:ext cx="574110" cy="574110"/>
          </a:xfrm>
          <a:prstGeom prst="rect">
            <a:avLst/>
          </a:prstGeom>
        </p:spPr>
      </p:pic>
      <p:pic>
        <p:nvPicPr>
          <p:cNvPr id="22" name="Graphic 21" descr="Document">
            <a:extLst>
              <a:ext uri="{FF2B5EF4-FFF2-40B4-BE49-F238E27FC236}">
                <a16:creationId xmlns:a16="http://schemas.microsoft.com/office/drawing/2014/main" id="{F99F197F-CF22-4798-B413-1B4CBBF9E5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0578" y="2290041"/>
            <a:ext cx="574110" cy="574110"/>
          </a:xfrm>
          <a:prstGeom prst="rect">
            <a:avLst/>
          </a:prstGeom>
        </p:spPr>
      </p:pic>
      <p:cxnSp>
        <p:nvCxnSpPr>
          <p:cNvPr id="23" name="Straight Arrow Connector 22">
            <a:extLst>
              <a:ext uri="{FF2B5EF4-FFF2-40B4-BE49-F238E27FC236}">
                <a16:creationId xmlns:a16="http://schemas.microsoft.com/office/drawing/2014/main" id="{5B9AB9FC-3672-42C4-AE87-2494E8E46C0C}"/>
              </a:ext>
            </a:extLst>
          </p:cNvPr>
          <p:cNvCxnSpPr/>
          <p:nvPr/>
        </p:nvCxnSpPr>
        <p:spPr>
          <a:xfrm>
            <a:off x="4746778" y="2619023"/>
            <a:ext cx="493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Document">
            <a:extLst>
              <a:ext uri="{FF2B5EF4-FFF2-40B4-BE49-F238E27FC236}">
                <a16:creationId xmlns:a16="http://schemas.microsoft.com/office/drawing/2014/main" id="{7B8B0C77-BA7D-4B6A-A2FC-C3B33937D7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2408" y="2819400"/>
            <a:ext cx="574110" cy="574110"/>
          </a:xfrm>
          <a:prstGeom prst="rect">
            <a:avLst/>
          </a:prstGeom>
        </p:spPr>
      </p:pic>
      <p:sp>
        <p:nvSpPr>
          <p:cNvPr id="26" name="TextBox 25">
            <a:extLst>
              <a:ext uri="{FF2B5EF4-FFF2-40B4-BE49-F238E27FC236}">
                <a16:creationId xmlns:a16="http://schemas.microsoft.com/office/drawing/2014/main" id="{C75ABB44-9820-4C3F-ABC7-866C26B62BD0}"/>
              </a:ext>
            </a:extLst>
          </p:cNvPr>
          <p:cNvSpPr txBox="1"/>
          <p:nvPr/>
        </p:nvSpPr>
        <p:spPr>
          <a:xfrm>
            <a:off x="9234549" y="4694162"/>
            <a:ext cx="1981200" cy="830997"/>
          </a:xfrm>
          <a:prstGeom prst="rect">
            <a:avLst/>
          </a:prstGeom>
          <a:noFill/>
          <a:ln>
            <a:solidFill>
              <a:schemeClr val="tx1"/>
            </a:solidFill>
          </a:ln>
        </p:spPr>
        <p:txBody>
          <a:bodyPr wrap="square" rtlCol="0">
            <a:spAutoFit/>
          </a:bodyPr>
          <a:lstStyle/>
          <a:p>
            <a:pPr algn="ctr"/>
            <a:r>
              <a:rPr lang="en-US" sz="2400" dirty="0">
                <a:latin typeface="+mn-lt"/>
              </a:rPr>
              <a:t>Move into Production</a:t>
            </a:r>
          </a:p>
        </p:txBody>
      </p:sp>
      <p:pic>
        <p:nvPicPr>
          <p:cNvPr id="27" name="Picture 26">
            <a:extLst>
              <a:ext uri="{FF2B5EF4-FFF2-40B4-BE49-F238E27FC236}">
                <a16:creationId xmlns:a16="http://schemas.microsoft.com/office/drawing/2014/main" id="{4DC008FC-D9FC-46A1-941F-AAF9E6E53D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04960" y="5631211"/>
            <a:ext cx="510495" cy="352610"/>
          </a:xfrm>
          <a:prstGeom prst="rect">
            <a:avLst/>
          </a:prstGeom>
        </p:spPr>
      </p:pic>
      <p:pic>
        <p:nvPicPr>
          <p:cNvPr id="1028" name="Picture 4" descr="Image result for elastalert">
            <a:extLst>
              <a:ext uri="{FF2B5EF4-FFF2-40B4-BE49-F238E27FC236}">
                <a16:creationId xmlns:a16="http://schemas.microsoft.com/office/drawing/2014/main" id="{49BB2C78-FCCF-496C-B219-D2C409CDEC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4560" y="5549419"/>
            <a:ext cx="617139" cy="5161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plunk icon">
            <a:extLst>
              <a:ext uri="{FF2B5EF4-FFF2-40B4-BE49-F238E27FC236}">
                <a16:creationId xmlns:a16="http://schemas.microsoft.com/office/drawing/2014/main" id="{8C69C4AD-2655-44E0-A357-32437A2C82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95560" y="5670709"/>
            <a:ext cx="976317" cy="3131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checkmark">
            <a:extLst>
              <a:ext uri="{FF2B5EF4-FFF2-40B4-BE49-F238E27FC236}">
                <a16:creationId xmlns:a16="http://schemas.microsoft.com/office/drawing/2014/main" id="{48E118B5-4405-4D13-BA39-752C2EA8978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84997" y="4403127"/>
            <a:ext cx="607719" cy="59694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3B18807-B929-49E9-8D9D-AC743976B87B}"/>
              </a:ext>
            </a:extLst>
          </p:cNvPr>
          <p:cNvSpPr txBox="1"/>
          <p:nvPr/>
        </p:nvSpPr>
        <p:spPr>
          <a:xfrm>
            <a:off x="9132529" y="1632602"/>
            <a:ext cx="1981200" cy="1200329"/>
          </a:xfrm>
          <a:prstGeom prst="rect">
            <a:avLst/>
          </a:prstGeom>
          <a:noFill/>
          <a:ln>
            <a:solidFill>
              <a:schemeClr val="tx1"/>
            </a:solidFill>
          </a:ln>
        </p:spPr>
        <p:txBody>
          <a:bodyPr wrap="square" rtlCol="0">
            <a:spAutoFit/>
          </a:bodyPr>
          <a:lstStyle/>
          <a:p>
            <a:pPr algn="ctr"/>
            <a:r>
              <a:rPr lang="en-US" sz="2400" dirty="0">
                <a:latin typeface="+mn-lt"/>
              </a:rPr>
              <a:t>Manually Review / Assess</a:t>
            </a:r>
          </a:p>
        </p:txBody>
      </p:sp>
      <p:pic>
        <p:nvPicPr>
          <p:cNvPr id="32" name="Picture 4" descr="Image result for red x">
            <a:extLst>
              <a:ext uri="{FF2B5EF4-FFF2-40B4-BE49-F238E27FC236}">
                <a16:creationId xmlns:a16="http://schemas.microsoft.com/office/drawing/2014/main" id="{FD2C8B8B-A171-4407-9B2A-94F43B4007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866194" y="1488945"/>
            <a:ext cx="471549" cy="471549"/>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09094CD2-4453-4210-A51F-B36592071799}"/>
              </a:ext>
            </a:extLst>
          </p:cNvPr>
          <p:cNvCxnSpPr/>
          <p:nvPr/>
        </p:nvCxnSpPr>
        <p:spPr>
          <a:xfrm>
            <a:off x="8976360" y="3733800"/>
            <a:ext cx="14620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9EB9572-DD8F-48AD-87A9-940EF95868E9}"/>
              </a:ext>
            </a:extLst>
          </p:cNvPr>
          <p:cNvSpPr txBox="1"/>
          <p:nvPr/>
        </p:nvSpPr>
        <p:spPr>
          <a:xfrm>
            <a:off x="9199643" y="3530398"/>
            <a:ext cx="1018165" cy="400110"/>
          </a:xfrm>
          <a:prstGeom prst="rect">
            <a:avLst/>
          </a:prstGeom>
          <a:solidFill>
            <a:schemeClr val="bg1"/>
          </a:solidFill>
          <a:ln>
            <a:solidFill>
              <a:schemeClr val="tx1"/>
            </a:solidFill>
          </a:ln>
        </p:spPr>
        <p:txBody>
          <a:bodyPr wrap="square" rtlCol="0">
            <a:spAutoFit/>
          </a:bodyPr>
          <a:lstStyle/>
          <a:p>
            <a:pPr algn="ctr"/>
            <a:r>
              <a:rPr lang="en-US" sz="2000" dirty="0">
                <a:latin typeface="+mj-lt"/>
              </a:rPr>
              <a:t>result</a:t>
            </a:r>
          </a:p>
        </p:txBody>
      </p:sp>
      <p:cxnSp>
        <p:nvCxnSpPr>
          <p:cNvPr id="37" name="Straight Arrow Connector 36">
            <a:extLst>
              <a:ext uri="{FF2B5EF4-FFF2-40B4-BE49-F238E27FC236}">
                <a16:creationId xmlns:a16="http://schemas.microsoft.com/office/drawing/2014/main" id="{A65747F1-5D49-4292-93AE-D7CAE70047DA}"/>
              </a:ext>
            </a:extLst>
          </p:cNvPr>
          <p:cNvCxnSpPr/>
          <p:nvPr/>
        </p:nvCxnSpPr>
        <p:spPr>
          <a:xfrm>
            <a:off x="10441219" y="3730453"/>
            <a:ext cx="6744" cy="5939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1255A0D-F70B-45F7-8BD6-5C084221C8B7}"/>
              </a:ext>
            </a:extLst>
          </p:cNvPr>
          <p:cNvCxnSpPr>
            <a:cxnSpLocks/>
          </p:cNvCxnSpPr>
          <p:nvPr/>
        </p:nvCxnSpPr>
        <p:spPr>
          <a:xfrm rot="10800000">
            <a:off x="10434076" y="3141162"/>
            <a:ext cx="6744" cy="5939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E334AFF-7BEE-4C9C-AF1B-CDFFB064B79D}"/>
              </a:ext>
            </a:extLst>
          </p:cNvPr>
          <p:cNvCxnSpPr/>
          <p:nvPr/>
        </p:nvCxnSpPr>
        <p:spPr>
          <a:xfrm>
            <a:off x="3291840" y="2975718"/>
            <a:ext cx="502920" cy="3008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DAC5A7E-9081-4D10-B878-C4EB42C29242}"/>
              </a:ext>
            </a:extLst>
          </p:cNvPr>
          <p:cNvCxnSpPr/>
          <p:nvPr/>
        </p:nvCxnSpPr>
        <p:spPr>
          <a:xfrm>
            <a:off x="6044149" y="3536906"/>
            <a:ext cx="502920" cy="3008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76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EFF9-0B51-48DC-BD83-4C6E9418F836}"/>
              </a:ext>
            </a:extLst>
          </p:cNvPr>
          <p:cNvSpPr>
            <a:spLocks noGrp="1"/>
          </p:cNvSpPr>
          <p:nvPr>
            <p:ph type="title"/>
          </p:nvPr>
        </p:nvSpPr>
        <p:spPr/>
        <p:txBody>
          <a:bodyPr/>
          <a:lstStyle/>
          <a:p>
            <a:r>
              <a:rPr lang="en-US" dirty="0"/>
              <a:t>Give Your SIEM a Hand with SOAR</a:t>
            </a:r>
          </a:p>
        </p:txBody>
      </p:sp>
      <p:pic>
        <p:nvPicPr>
          <p:cNvPr id="5" name="Graphic 4" descr="Document">
            <a:extLst>
              <a:ext uri="{FF2B5EF4-FFF2-40B4-BE49-F238E27FC236}">
                <a16:creationId xmlns:a16="http://schemas.microsoft.com/office/drawing/2014/main" id="{692E760A-FA34-45D4-A16A-9088F7653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 y="2773188"/>
            <a:ext cx="914400" cy="914400"/>
          </a:xfrm>
          <a:prstGeom prst="rect">
            <a:avLst/>
          </a:prstGeom>
        </p:spPr>
      </p:pic>
      <p:pic>
        <p:nvPicPr>
          <p:cNvPr id="7" name="Graphic 6" descr="Gears">
            <a:extLst>
              <a:ext uri="{FF2B5EF4-FFF2-40B4-BE49-F238E27FC236}">
                <a16:creationId xmlns:a16="http://schemas.microsoft.com/office/drawing/2014/main" id="{2086C35F-6F31-42E4-8070-359D93D996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2882" y="2770955"/>
            <a:ext cx="914400" cy="914400"/>
          </a:xfrm>
          <a:prstGeom prst="rect">
            <a:avLst/>
          </a:prstGeom>
        </p:spPr>
      </p:pic>
      <p:sp>
        <p:nvSpPr>
          <p:cNvPr id="10" name="Rectangle: Rounded Corners 9">
            <a:extLst>
              <a:ext uri="{FF2B5EF4-FFF2-40B4-BE49-F238E27FC236}">
                <a16:creationId xmlns:a16="http://schemas.microsoft.com/office/drawing/2014/main" id="{72A94FBE-9A89-48BB-987A-73009B2370BB}"/>
              </a:ext>
            </a:extLst>
          </p:cNvPr>
          <p:cNvSpPr/>
          <p:nvPr/>
        </p:nvSpPr>
        <p:spPr>
          <a:xfrm>
            <a:off x="4709000" y="2770955"/>
            <a:ext cx="2149000"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SIEM</a:t>
            </a:r>
            <a:endParaRPr lang="en-US" sz="3600" dirty="0"/>
          </a:p>
        </p:txBody>
      </p:sp>
      <p:sp>
        <p:nvSpPr>
          <p:cNvPr id="20" name="TextBox 19">
            <a:extLst>
              <a:ext uri="{FF2B5EF4-FFF2-40B4-BE49-F238E27FC236}">
                <a16:creationId xmlns:a16="http://schemas.microsoft.com/office/drawing/2014/main" id="{F56EE1FE-85F3-4956-A854-4BBA09C702BB}"/>
              </a:ext>
            </a:extLst>
          </p:cNvPr>
          <p:cNvSpPr txBox="1"/>
          <p:nvPr/>
        </p:nvSpPr>
        <p:spPr>
          <a:xfrm>
            <a:off x="2301982" y="3685355"/>
            <a:ext cx="1356200" cy="584775"/>
          </a:xfrm>
          <a:prstGeom prst="rect">
            <a:avLst/>
          </a:prstGeom>
          <a:noFill/>
        </p:spPr>
        <p:txBody>
          <a:bodyPr wrap="square" rtlCol="0">
            <a:spAutoFit/>
          </a:bodyPr>
          <a:lstStyle/>
          <a:p>
            <a:pPr algn="ctr"/>
            <a:r>
              <a:rPr lang="en-US" sz="3200" dirty="0">
                <a:latin typeface="+mj-lt"/>
              </a:rPr>
              <a:t>SOAR</a:t>
            </a:r>
            <a:endParaRPr lang="en-US" sz="2400" dirty="0">
              <a:latin typeface="+mj-lt"/>
            </a:endParaRPr>
          </a:p>
        </p:txBody>
      </p:sp>
      <p:sp>
        <p:nvSpPr>
          <p:cNvPr id="38" name="TextBox 37">
            <a:extLst>
              <a:ext uri="{FF2B5EF4-FFF2-40B4-BE49-F238E27FC236}">
                <a16:creationId xmlns:a16="http://schemas.microsoft.com/office/drawing/2014/main" id="{353E0404-5F36-48C9-893F-BBD5CD24A7E1}"/>
              </a:ext>
            </a:extLst>
          </p:cNvPr>
          <p:cNvSpPr txBox="1"/>
          <p:nvPr/>
        </p:nvSpPr>
        <p:spPr>
          <a:xfrm>
            <a:off x="1321152" y="3288326"/>
            <a:ext cx="1162226" cy="461665"/>
          </a:xfrm>
          <a:prstGeom prst="rect">
            <a:avLst/>
          </a:prstGeom>
          <a:noFill/>
        </p:spPr>
        <p:txBody>
          <a:bodyPr wrap="square" rtlCol="0">
            <a:spAutoFit/>
          </a:bodyPr>
          <a:lstStyle/>
          <a:p>
            <a:pPr algn="ctr"/>
            <a:r>
              <a:rPr lang="en-US" sz="2400" dirty="0">
                <a:latin typeface="+mj-lt"/>
              </a:rPr>
              <a:t>Logs</a:t>
            </a:r>
          </a:p>
        </p:txBody>
      </p:sp>
      <p:pic>
        <p:nvPicPr>
          <p:cNvPr id="67" name="Graphic 66" descr="Gears">
            <a:extLst>
              <a:ext uri="{FF2B5EF4-FFF2-40B4-BE49-F238E27FC236}">
                <a16:creationId xmlns:a16="http://schemas.microsoft.com/office/drawing/2014/main" id="{4D851030-9959-4B74-A179-5EDCDC192B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6818" y="2770955"/>
            <a:ext cx="914400" cy="914400"/>
          </a:xfrm>
          <a:prstGeom prst="rect">
            <a:avLst/>
          </a:prstGeom>
        </p:spPr>
      </p:pic>
      <p:cxnSp>
        <p:nvCxnSpPr>
          <p:cNvPr id="84" name="Straight Arrow Connector 83">
            <a:extLst>
              <a:ext uri="{FF2B5EF4-FFF2-40B4-BE49-F238E27FC236}">
                <a16:creationId xmlns:a16="http://schemas.microsoft.com/office/drawing/2014/main" id="{DF18E9F1-4159-4810-8B37-66BC719AA92A}"/>
              </a:ext>
            </a:extLst>
          </p:cNvPr>
          <p:cNvCxnSpPr>
            <a:cxnSpLocks/>
            <a:stCxn id="5" idx="3"/>
            <a:endCxn id="7" idx="1"/>
          </p:cNvCxnSpPr>
          <p:nvPr/>
        </p:nvCxnSpPr>
        <p:spPr>
          <a:xfrm flipV="1">
            <a:off x="1447800" y="3228155"/>
            <a:ext cx="1075082" cy="22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4FDB46C-D007-4954-B20D-FD90B7E3B5E3}"/>
              </a:ext>
            </a:extLst>
          </p:cNvPr>
          <p:cNvCxnSpPr>
            <a:cxnSpLocks/>
            <a:stCxn id="7" idx="3"/>
            <a:endCxn id="10" idx="1"/>
          </p:cNvCxnSpPr>
          <p:nvPr/>
        </p:nvCxnSpPr>
        <p:spPr>
          <a:xfrm>
            <a:off x="3437282" y="3228155"/>
            <a:ext cx="12717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D3292E8-FC64-4D62-83F4-6AC5C334599A}"/>
              </a:ext>
            </a:extLst>
          </p:cNvPr>
          <p:cNvCxnSpPr>
            <a:cxnSpLocks/>
            <a:stCxn id="10" idx="3"/>
            <a:endCxn id="67" idx="1"/>
          </p:cNvCxnSpPr>
          <p:nvPr/>
        </p:nvCxnSpPr>
        <p:spPr>
          <a:xfrm>
            <a:off x="6858000" y="3228155"/>
            <a:ext cx="7788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3F98D24-9537-4B19-B5BD-7C7BBD8CCBCA}"/>
              </a:ext>
            </a:extLst>
          </p:cNvPr>
          <p:cNvCxnSpPr>
            <a:cxnSpLocks/>
            <a:stCxn id="67" idx="3"/>
            <a:endCxn id="94" idx="1"/>
          </p:cNvCxnSpPr>
          <p:nvPr/>
        </p:nvCxnSpPr>
        <p:spPr>
          <a:xfrm flipV="1">
            <a:off x="8551218" y="3223487"/>
            <a:ext cx="890019" cy="46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6CAFB755-7B8B-4821-8142-3C65D09D18CD}"/>
              </a:ext>
            </a:extLst>
          </p:cNvPr>
          <p:cNvSpPr/>
          <p:nvPr/>
        </p:nvSpPr>
        <p:spPr>
          <a:xfrm>
            <a:off x="9441237" y="2687012"/>
            <a:ext cx="2149000" cy="10729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Triage / Incident Management</a:t>
            </a:r>
            <a:endParaRPr lang="en-US" sz="3600" dirty="0"/>
          </a:p>
        </p:txBody>
      </p:sp>
      <p:sp>
        <p:nvSpPr>
          <p:cNvPr id="70" name="TextBox 69">
            <a:extLst>
              <a:ext uri="{FF2B5EF4-FFF2-40B4-BE49-F238E27FC236}">
                <a16:creationId xmlns:a16="http://schemas.microsoft.com/office/drawing/2014/main" id="{FD4EF053-5CA5-4C1E-80B4-2214484EBE90}"/>
              </a:ext>
            </a:extLst>
          </p:cNvPr>
          <p:cNvSpPr txBox="1"/>
          <p:nvPr/>
        </p:nvSpPr>
        <p:spPr>
          <a:xfrm>
            <a:off x="7415918" y="3680687"/>
            <a:ext cx="1356200" cy="584775"/>
          </a:xfrm>
          <a:prstGeom prst="rect">
            <a:avLst/>
          </a:prstGeom>
          <a:noFill/>
        </p:spPr>
        <p:txBody>
          <a:bodyPr wrap="square" rtlCol="0">
            <a:spAutoFit/>
          </a:bodyPr>
          <a:lstStyle/>
          <a:p>
            <a:pPr algn="ctr"/>
            <a:r>
              <a:rPr lang="en-US" sz="3200" dirty="0">
                <a:latin typeface="+mj-lt"/>
              </a:rPr>
              <a:t>SOAR</a:t>
            </a:r>
            <a:endParaRPr lang="en-US" sz="2400" dirty="0">
              <a:latin typeface="+mj-lt"/>
            </a:endParaRPr>
          </a:p>
        </p:txBody>
      </p:sp>
      <p:sp>
        <p:nvSpPr>
          <p:cNvPr id="71" name="TextBox 70">
            <a:extLst>
              <a:ext uri="{FF2B5EF4-FFF2-40B4-BE49-F238E27FC236}">
                <a16:creationId xmlns:a16="http://schemas.microsoft.com/office/drawing/2014/main" id="{E62C232B-47A5-4B9A-BF74-175EA9BACD69}"/>
              </a:ext>
            </a:extLst>
          </p:cNvPr>
          <p:cNvSpPr txBox="1"/>
          <p:nvPr/>
        </p:nvSpPr>
        <p:spPr>
          <a:xfrm>
            <a:off x="1952713" y="2002362"/>
            <a:ext cx="2254276" cy="830997"/>
          </a:xfrm>
          <a:prstGeom prst="rect">
            <a:avLst/>
          </a:prstGeom>
          <a:noFill/>
        </p:spPr>
        <p:txBody>
          <a:bodyPr wrap="square" rtlCol="0">
            <a:spAutoFit/>
          </a:bodyPr>
          <a:lstStyle/>
          <a:p>
            <a:pPr algn="ctr"/>
            <a:r>
              <a:rPr lang="en-US" sz="2400" i="1" dirty="0">
                <a:latin typeface="+mj-lt"/>
              </a:rPr>
              <a:t>+ Enrichment &amp; Formatting</a:t>
            </a:r>
          </a:p>
        </p:txBody>
      </p:sp>
      <p:sp>
        <p:nvSpPr>
          <p:cNvPr id="72" name="TextBox 71">
            <a:extLst>
              <a:ext uri="{FF2B5EF4-FFF2-40B4-BE49-F238E27FC236}">
                <a16:creationId xmlns:a16="http://schemas.microsoft.com/office/drawing/2014/main" id="{3041F62C-6603-47D7-9772-E2ABA138D584}"/>
              </a:ext>
            </a:extLst>
          </p:cNvPr>
          <p:cNvSpPr txBox="1"/>
          <p:nvPr/>
        </p:nvSpPr>
        <p:spPr>
          <a:xfrm>
            <a:off x="7042124" y="2006824"/>
            <a:ext cx="2254276" cy="830997"/>
          </a:xfrm>
          <a:prstGeom prst="rect">
            <a:avLst/>
          </a:prstGeom>
          <a:noFill/>
        </p:spPr>
        <p:txBody>
          <a:bodyPr wrap="square" rtlCol="0">
            <a:spAutoFit/>
          </a:bodyPr>
          <a:lstStyle/>
          <a:p>
            <a:pPr algn="ctr"/>
            <a:r>
              <a:rPr lang="en-US" sz="2400" i="1" dirty="0">
                <a:latin typeface="+mj-lt"/>
              </a:rPr>
              <a:t>+ Enrichment &amp; Formatting</a:t>
            </a:r>
          </a:p>
        </p:txBody>
      </p:sp>
      <p:sp>
        <p:nvSpPr>
          <p:cNvPr id="77" name="Rectangle: Rounded Corners 76">
            <a:extLst>
              <a:ext uri="{FF2B5EF4-FFF2-40B4-BE49-F238E27FC236}">
                <a16:creationId xmlns:a16="http://schemas.microsoft.com/office/drawing/2014/main" id="{729B4333-7753-4C9C-B8FA-EAF0A41E2985}"/>
              </a:ext>
            </a:extLst>
          </p:cNvPr>
          <p:cNvSpPr/>
          <p:nvPr/>
        </p:nvSpPr>
        <p:spPr>
          <a:xfrm>
            <a:off x="3331947" y="5285335"/>
            <a:ext cx="1576511" cy="83099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Threat Intel Platforms</a:t>
            </a:r>
            <a:endParaRPr lang="en-US" sz="2800" dirty="0"/>
          </a:p>
        </p:txBody>
      </p:sp>
      <p:sp>
        <p:nvSpPr>
          <p:cNvPr id="78" name="Rectangle: Rounded Corners 77">
            <a:extLst>
              <a:ext uri="{FF2B5EF4-FFF2-40B4-BE49-F238E27FC236}">
                <a16:creationId xmlns:a16="http://schemas.microsoft.com/office/drawing/2014/main" id="{F2046E7F-ED68-4D3C-8DB1-A91969E737DE}"/>
              </a:ext>
            </a:extLst>
          </p:cNvPr>
          <p:cNvSpPr/>
          <p:nvPr/>
        </p:nvSpPr>
        <p:spPr>
          <a:xfrm>
            <a:off x="5076258" y="5285335"/>
            <a:ext cx="1576511" cy="83099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Vuln. Scan Database</a:t>
            </a:r>
            <a:endParaRPr lang="en-US" sz="2800" dirty="0"/>
          </a:p>
        </p:txBody>
      </p:sp>
      <p:sp>
        <p:nvSpPr>
          <p:cNvPr id="79" name="Rectangle: Rounded Corners 78">
            <a:extLst>
              <a:ext uri="{FF2B5EF4-FFF2-40B4-BE49-F238E27FC236}">
                <a16:creationId xmlns:a16="http://schemas.microsoft.com/office/drawing/2014/main" id="{FB0C1A83-D17C-4EFD-B7A9-8402F7314660}"/>
              </a:ext>
            </a:extLst>
          </p:cNvPr>
          <p:cNvSpPr/>
          <p:nvPr/>
        </p:nvSpPr>
        <p:spPr>
          <a:xfrm>
            <a:off x="6858000" y="5285335"/>
            <a:ext cx="1576511" cy="83099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Firewall</a:t>
            </a:r>
            <a:endParaRPr lang="en-US" sz="2800" dirty="0"/>
          </a:p>
        </p:txBody>
      </p:sp>
      <p:sp>
        <p:nvSpPr>
          <p:cNvPr id="80" name="Rectangle: Rounded Corners 79">
            <a:extLst>
              <a:ext uri="{FF2B5EF4-FFF2-40B4-BE49-F238E27FC236}">
                <a16:creationId xmlns:a16="http://schemas.microsoft.com/office/drawing/2014/main" id="{2CF96785-8882-4290-A0B3-076A76153F5E}"/>
              </a:ext>
            </a:extLst>
          </p:cNvPr>
          <p:cNvSpPr/>
          <p:nvPr/>
        </p:nvSpPr>
        <p:spPr>
          <a:xfrm>
            <a:off x="8639742" y="5285335"/>
            <a:ext cx="1576511" cy="83099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Active Directory</a:t>
            </a:r>
          </a:p>
        </p:txBody>
      </p:sp>
      <p:sp>
        <p:nvSpPr>
          <p:cNvPr id="81" name="Rectangle: Rounded Corners 80">
            <a:extLst>
              <a:ext uri="{FF2B5EF4-FFF2-40B4-BE49-F238E27FC236}">
                <a16:creationId xmlns:a16="http://schemas.microsoft.com/office/drawing/2014/main" id="{EE3315E9-CB3C-429C-B9E1-96A7CE06E548}"/>
              </a:ext>
            </a:extLst>
          </p:cNvPr>
          <p:cNvSpPr/>
          <p:nvPr/>
        </p:nvSpPr>
        <p:spPr>
          <a:xfrm>
            <a:off x="1586407" y="5278304"/>
            <a:ext cx="1576511" cy="83099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EDR</a:t>
            </a:r>
            <a:endParaRPr lang="en-US" sz="2800" dirty="0"/>
          </a:p>
        </p:txBody>
      </p:sp>
      <p:sp>
        <p:nvSpPr>
          <p:cNvPr id="82" name="TextBox 81">
            <a:extLst>
              <a:ext uri="{FF2B5EF4-FFF2-40B4-BE49-F238E27FC236}">
                <a16:creationId xmlns:a16="http://schemas.microsoft.com/office/drawing/2014/main" id="{204F15EA-9A5B-4EAE-8966-5FDC6D7C1C4F}"/>
              </a:ext>
            </a:extLst>
          </p:cNvPr>
          <p:cNvSpPr txBox="1"/>
          <p:nvPr/>
        </p:nvSpPr>
        <p:spPr>
          <a:xfrm>
            <a:off x="8301455" y="3298297"/>
            <a:ext cx="1162226" cy="461665"/>
          </a:xfrm>
          <a:prstGeom prst="rect">
            <a:avLst/>
          </a:prstGeom>
          <a:noFill/>
        </p:spPr>
        <p:txBody>
          <a:bodyPr wrap="square" rtlCol="0">
            <a:spAutoFit/>
          </a:bodyPr>
          <a:lstStyle/>
          <a:p>
            <a:pPr algn="ctr"/>
            <a:r>
              <a:rPr lang="en-US" sz="2400" dirty="0">
                <a:latin typeface="+mj-lt"/>
              </a:rPr>
              <a:t>Alerts</a:t>
            </a:r>
          </a:p>
        </p:txBody>
      </p:sp>
    </p:spTree>
    <p:extLst>
      <p:ext uri="{BB962C8B-B14F-4D97-AF65-F5344CB8AC3E}">
        <p14:creationId xmlns:p14="http://schemas.microsoft.com/office/powerpoint/2010/main" val="3915700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3D86-B675-47E2-AB41-A765EF120776}"/>
              </a:ext>
            </a:extLst>
          </p:cNvPr>
          <p:cNvSpPr>
            <a:spLocks noGrp="1"/>
          </p:cNvSpPr>
          <p:nvPr>
            <p:ph type="title"/>
          </p:nvPr>
        </p:nvSpPr>
        <p:spPr/>
        <p:txBody>
          <a:bodyPr/>
          <a:lstStyle/>
          <a:p>
            <a:r>
              <a:rPr lang="en-US" dirty="0"/>
              <a:t>U is for…</a:t>
            </a:r>
          </a:p>
        </p:txBody>
      </p:sp>
      <p:sp>
        <p:nvSpPr>
          <p:cNvPr id="3" name="Content Placeholder 2">
            <a:extLst>
              <a:ext uri="{FF2B5EF4-FFF2-40B4-BE49-F238E27FC236}">
                <a16:creationId xmlns:a16="http://schemas.microsoft.com/office/drawing/2014/main" id="{47ECE718-124D-4517-B469-91052025ED7C}"/>
              </a:ext>
            </a:extLst>
          </p:cNvPr>
          <p:cNvSpPr>
            <a:spLocks noGrp="1"/>
          </p:cNvSpPr>
          <p:nvPr>
            <p:ph idx="1"/>
          </p:nvPr>
        </p:nvSpPr>
        <p:spPr>
          <a:xfrm>
            <a:off x="655320" y="1161639"/>
            <a:ext cx="10881360" cy="5010561"/>
          </a:xfrm>
        </p:spPr>
        <p:txBody>
          <a:bodyPr/>
          <a:lstStyle/>
          <a:p>
            <a:endParaRPr lang="en-US" sz="5400" dirty="0"/>
          </a:p>
          <a:p>
            <a:endParaRPr lang="en-US" sz="5400" dirty="0"/>
          </a:p>
          <a:p>
            <a:r>
              <a:rPr lang="en-US" sz="5400" dirty="0"/>
              <a:t>Universalize</a:t>
            </a:r>
          </a:p>
        </p:txBody>
      </p:sp>
      <p:pic>
        <p:nvPicPr>
          <p:cNvPr id="6" name="Picture 5">
            <a:extLst>
              <a:ext uri="{FF2B5EF4-FFF2-40B4-BE49-F238E27FC236}">
                <a16:creationId xmlns:a16="http://schemas.microsoft.com/office/drawing/2014/main" id="{7EF35271-410E-4ECF-A539-D888246BC2D6}"/>
              </a:ext>
            </a:extLst>
          </p:cNvPr>
          <p:cNvPicPr>
            <a:picLocks noChangeAspect="1"/>
          </p:cNvPicPr>
          <p:nvPr/>
        </p:nvPicPr>
        <p:blipFill rotWithShape="1">
          <a:blip r:embed="rId3"/>
          <a:srcRect t="5794" r="2593" b="8787"/>
          <a:stretch/>
        </p:blipFill>
        <p:spPr>
          <a:xfrm>
            <a:off x="6629400" y="1447800"/>
            <a:ext cx="5562600" cy="4877972"/>
          </a:xfrm>
          <a:prstGeom prst="rect">
            <a:avLst/>
          </a:prstGeom>
        </p:spPr>
      </p:pic>
    </p:spTree>
    <p:extLst>
      <p:ext uri="{BB962C8B-B14F-4D97-AF65-F5344CB8AC3E}">
        <p14:creationId xmlns:p14="http://schemas.microsoft.com/office/powerpoint/2010/main" val="3485903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08EBC4-8E1E-4423-B22B-FEC51CC90EF7}"/>
              </a:ext>
            </a:extLst>
          </p:cNvPr>
          <p:cNvSpPr>
            <a:spLocks noGrp="1"/>
          </p:cNvSpPr>
          <p:nvPr>
            <p:ph type="title"/>
          </p:nvPr>
        </p:nvSpPr>
        <p:spPr/>
        <p:txBody>
          <a:bodyPr/>
          <a:lstStyle/>
          <a:p>
            <a:r>
              <a:rPr lang="en-US" dirty="0"/>
              <a:t>Universalize</a:t>
            </a:r>
          </a:p>
        </p:txBody>
      </p:sp>
      <p:sp>
        <p:nvSpPr>
          <p:cNvPr id="6" name="Content Placeholder 5">
            <a:extLst>
              <a:ext uri="{FF2B5EF4-FFF2-40B4-BE49-F238E27FC236}">
                <a16:creationId xmlns:a16="http://schemas.microsoft.com/office/drawing/2014/main" id="{04DC087A-8A12-4423-9010-ADB103E332A4}"/>
              </a:ext>
            </a:extLst>
          </p:cNvPr>
          <p:cNvSpPr>
            <a:spLocks noGrp="1"/>
          </p:cNvSpPr>
          <p:nvPr>
            <p:ph idx="1"/>
          </p:nvPr>
        </p:nvSpPr>
        <p:spPr/>
        <p:txBody>
          <a:bodyPr/>
          <a:lstStyle/>
          <a:p>
            <a:r>
              <a:rPr lang="en-US" dirty="0"/>
              <a:t>Logs vary from data source to data source and org to org</a:t>
            </a:r>
          </a:p>
          <a:p>
            <a:pPr marL="457200" indent="-457200">
              <a:buFont typeface="Arial" panose="020B0604020202020204" pitchFamily="34" charset="0"/>
              <a:buChar char="•"/>
            </a:pPr>
            <a:r>
              <a:rPr lang="en-US" dirty="0"/>
              <a:t>Need to universalize for applied logic and analytics</a:t>
            </a:r>
          </a:p>
          <a:p>
            <a:r>
              <a:rPr lang="en-US" sz="2400" dirty="0"/>
              <a:t>Oct  5 15:06:54 server </a:t>
            </a:r>
            <a:r>
              <a:rPr lang="en-US" sz="2400" dirty="0" err="1"/>
              <a:t>sshd</a:t>
            </a:r>
            <a:r>
              <a:rPr lang="en-US" sz="2400" dirty="0"/>
              <a:t>[2014]: Failed password for invalid user 123 from 212.129.35.106 port 43271 ssh2</a:t>
            </a:r>
          </a:p>
          <a:p>
            <a:br>
              <a:rPr lang="en-US" sz="2400" dirty="0"/>
            </a:br>
            <a:endParaRPr lang="en-US" sz="2400" dirty="0"/>
          </a:p>
          <a:p>
            <a:pPr latinLnBrk="1"/>
            <a:r>
              <a:rPr lang="en-US" sz="2400" dirty="0"/>
              <a:t>An account failed to log on.</a:t>
            </a:r>
          </a:p>
          <a:p>
            <a:pPr latinLnBrk="1"/>
            <a:r>
              <a:rPr lang="en-US" sz="2400" dirty="0"/>
              <a:t>Subject:</a:t>
            </a:r>
            <a:br>
              <a:rPr lang="en-US" sz="2400" dirty="0"/>
            </a:br>
            <a:r>
              <a:rPr lang="en-US" sz="2400" dirty="0"/>
              <a:t>   Security ID:  S-1-5-21-2635542286-2942777934-2742232658-1105</a:t>
            </a:r>
            <a:br>
              <a:rPr lang="en-US" sz="2400" dirty="0"/>
            </a:br>
            <a:r>
              <a:rPr lang="en-US" sz="2400" dirty="0"/>
              <a:t>   Account Name:  </a:t>
            </a:r>
            <a:r>
              <a:rPr lang="en-US" sz="2400" dirty="0" err="1"/>
              <a:t>jhenderson</a:t>
            </a:r>
            <a:br>
              <a:rPr lang="en-US" sz="2400" dirty="0"/>
            </a:br>
            <a:r>
              <a:rPr lang="en-US" sz="2400" dirty="0"/>
              <a:t>   Account Domain:  </a:t>
            </a:r>
            <a:r>
              <a:rPr lang="en-US" sz="2400" dirty="0">
                <a:latin typeface="Courier New" panose="02070309020205020404" pitchFamily="49" charset="0"/>
                <a:cs typeface="Courier New" panose="02070309020205020404" pitchFamily="49" charset="0"/>
              </a:rPr>
              <a:t>SEC555</a:t>
            </a:r>
          </a:p>
          <a:p>
            <a:endParaRPr lang="en-US" dirty="0"/>
          </a:p>
        </p:txBody>
      </p:sp>
      <p:sp>
        <p:nvSpPr>
          <p:cNvPr id="7" name="TextBox 6">
            <a:extLst>
              <a:ext uri="{FF2B5EF4-FFF2-40B4-BE49-F238E27FC236}">
                <a16:creationId xmlns:a16="http://schemas.microsoft.com/office/drawing/2014/main" id="{6BF4043A-2408-4109-8EA3-F469D72ADAB7}"/>
              </a:ext>
            </a:extLst>
          </p:cNvPr>
          <p:cNvSpPr txBox="1"/>
          <p:nvPr/>
        </p:nvSpPr>
        <p:spPr>
          <a:xfrm>
            <a:off x="5486399" y="3321784"/>
            <a:ext cx="6400799" cy="1631216"/>
          </a:xfrm>
          <a:prstGeom prst="rect">
            <a:avLst/>
          </a:prstGeom>
          <a:noFill/>
          <a:ln>
            <a:solidFill>
              <a:schemeClr val="tx1"/>
            </a:solidFill>
          </a:ln>
        </p:spPr>
        <p:txBody>
          <a:bodyPr wrap="square" rtlCol="0">
            <a:spAutoFit/>
          </a:bodyPr>
          <a:lstStyle/>
          <a:p>
            <a:r>
              <a:rPr lang="en-US" sz="2800" b="1" dirty="0">
                <a:latin typeface="+mj-lt"/>
              </a:rPr>
              <a:t>How to universalize?</a:t>
            </a:r>
          </a:p>
          <a:p>
            <a:pPr marL="342900" indent="-342900">
              <a:buFont typeface="Arial" panose="020B0604020202020204" pitchFamily="34" charset="0"/>
              <a:buChar char="•"/>
            </a:pPr>
            <a:r>
              <a:rPr lang="en-US" sz="2400" dirty="0">
                <a:latin typeface="+mj-lt"/>
              </a:rPr>
              <a:t>Parse with </a:t>
            </a:r>
            <a:r>
              <a:rPr lang="en-US" sz="2400" b="1" dirty="0">
                <a:latin typeface="+mj-lt"/>
              </a:rPr>
              <a:t>standard field names</a:t>
            </a:r>
          </a:p>
          <a:p>
            <a:pPr marL="342900" indent="-342900">
              <a:buFont typeface="Arial" panose="020B0604020202020204" pitchFamily="34" charset="0"/>
              <a:buChar char="•"/>
            </a:pPr>
            <a:r>
              <a:rPr lang="en-US" sz="2400" dirty="0">
                <a:latin typeface="+mj-lt"/>
              </a:rPr>
              <a:t>Add </a:t>
            </a:r>
            <a:r>
              <a:rPr lang="en-US" sz="2400" b="1" dirty="0">
                <a:latin typeface="+mj-lt"/>
              </a:rPr>
              <a:t>field aliases </a:t>
            </a:r>
            <a:r>
              <a:rPr lang="en-US" sz="2400" dirty="0">
                <a:latin typeface="+mj-lt"/>
              </a:rPr>
              <a:t>to standard field names</a:t>
            </a:r>
          </a:p>
          <a:p>
            <a:pPr marL="342900" indent="-342900">
              <a:buFont typeface="Arial" panose="020B0604020202020204" pitchFamily="34" charset="0"/>
              <a:buChar char="•"/>
            </a:pPr>
            <a:r>
              <a:rPr lang="en-US" sz="2400" dirty="0">
                <a:latin typeface="+mj-lt"/>
              </a:rPr>
              <a:t>Utilize </a:t>
            </a:r>
            <a:r>
              <a:rPr lang="en-US" sz="2400" b="1" dirty="0">
                <a:latin typeface="+mj-lt"/>
              </a:rPr>
              <a:t>tags</a:t>
            </a:r>
            <a:r>
              <a:rPr lang="en-US" sz="2400" dirty="0">
                <a:latin typeface="+mj-lt"/>
              </a:rPr>
              <a:t> such as </a:t>
            </a:r>
            <a:r>
              <a:rPr lang="en-US" sz="2400" dirty="0" err="1">
                <a:latin typeface="+mj-lt"/>
              </a:rPr>
              <a:t>logon_failure</a:t>
            </a:r>
            <a:endParaRPr lang="en-US" sz="2400" dirty="0">
              <a:latin typeface="+mj-lt"/>
            </a:endParaRPr>
          </a:p>
        </p:txBody>
      </p:sp>
      <p:sp>
        <p:nvSpPr>
          <p:cNvPr id="8" name="TextBox 7">
            <a:extLst>
              <a:ext uri="{FF2B5EF4-FFF2-40B4-BE49-F238E27FC236}">
                <a16:creationId xmlns:a16="http://schemas.microsoft.com/office/drawing/2014/main" id="{862F4F9F-98C2-4683-ADAC-B85381D6F5C6}"/>
              </a:ext>
            </a:extLst>
          </p:cNvPr>
          <p:cNvSpPr txBox="1"/>
          <p:nvPr/>
        </p:nvSpPr>
        <p:spPr>
          <a:xfrm>
            <a:off x="1665101" y="3575109"/>
            <a:ext cx="2743200" cy="461665"/>
          </a:xfrm>
          <a:prstGeom prst="rect">
            <a:avLst/>
          </a:prstGeom>
          <a:noFill/>
        </p:spPr>
        <p:txBody>
          <a:bodyPr wrap="square" rtlCol="0">
            <a:spAutoFit/>
          </a:bodyPr>
          <a:lstStyle/>
          <a:p>
            <a:r>
              <a:rPr lang="en-US" sz="2400" b="1" dirty="0">
                <a:latin typeface="+mj-lt"/>
              </a:rPr>
              <a:t>Compare</a:t>
            </a:r>
          </a:p>
        </p:txBody>
      </p:sp>
      <p:cxnSp>
        <p:nvCxnSpPr>
          <p:cNvPr id="12" name="Straight Arrow Connector 11">
            <a:extLst>
              <a:ext uri="{FF2B5EF4-FFF2-40B4-BE49-F238E27FC236}">
                <a16:creationId xmlns:a16="http://schemas.microsoft.com/office/drawing/2014/main" id="{73FF63F9-78D5-4539-B028-ABC80F54A45A}"/>
              </a:ext>
            </a:extLst>
          </p:cNvPr>
          <p:cNvCxnSpPr/>
          <p:nvPr/>
        </p:nvCxnSpPr>
        <p:spPr>
          <a:xfrm>
            <a:off x="3962400" y="3429000"/>
            <a:ext cx="0" cy="83820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406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9E83-555C-4138-B76E-C930B81A289D}"/>
              </a:ext>
            </a:extLst>
          </p:cNvPr>
          <p:cNvSpPr>
            <a:spLocks noGrp="1"/>
          </p:cNvSpPr>
          <p:nvPr>
            <p:ph type="title"/>
          </p:nvPr>
        </p:nvSpPr>
        <p:spPr/>
        <p:txBody>
          <a:bodyPr/>
          <a:lstStyle/>
          <a:p>
            <a:r>
              <a:rPr lang="en-US" dirty="0"/>
              <a:t>Sigma</a:t>
            </a:r>
          </a:p>
        </p:txBody>
      </p:sp>
      <p:sp>
        <p:nvSpPr>
          <p:cNvPr id="3" name="Content Placeholder 2">
            <a:extLst>
              <a:ext uri="{FF2B5EF4-FFF2-40B4-BE49-F238E27FC236}">
                <a16:creationId xmlns:a16="http://schemas.microsoft.com/office/drawing/2014/main" id="{7CE6726D-B0DB-4899-832D-A553C859E759}"/>
              </a:ext>
            </a:extLst>
          </p:cNvPr>
          <p:cNvSpPr>
            <a:spLocks noGrp="1"/>
          </p:cNvSpPr>
          <p:nvPr>
            <p:ph idx="1"/>
          </p:nvPr>
        </p:nvSpPr>
        <p:spPr/>
        <p:txBody>
          <a:bodyPr/>
          <a:lstStyle/>
          <a:p>
            <a:pPr marL="342900" indent="-342900">
              <a:buFont typeface="Arial" panose="020B0604020202020204" pitchFamily="34" charset="0"/>
              <a:buChar char="•"/>
            </a:pPr>
            <a:r>
              <a:rPr lang="en-US" sz="2800" dirty="0"/>
              <a:t>Written by </a:t>
            </a:r>
            <a:r>
              <a:rPr lang="en-US" sz="2800" b="1" dirty="0"/>
              <a:t>Florian Roth </a:t>
            </a:r>
            <a:r>
              <a:rPr lang="en-US" sz="2800" dirty="0"/>
              <a:t>&amp;</a:t>
            </a:r>
            <a:r>
              <a:rPr lang="en-US" sz="2800" b="1" dirty="0"/>
              <a:t> Thomas Patzke</a:t>
            </a:r>
          </a:p>
          <a:p>
            <a:pPr marL="746125" lvl="1" indent="-342900">
              <a:buFont typeface="Arial" panose="020B0604020202020204" pitchFamily="34" charset="0"/>
              <a:buChar char="•"/>
            </a:pPr>
            <a:r>
              <a:rPr lang="en-US" sz="2400" b="1" dirty="0"/>
              <a:t>"To logs, what Snort is to network traffic and YARA is to files"</a:t>
            </a:r>
          </a:p>
          <a:p>
            <a:pPr marL="342900" indent="-342900">
              <a:buFont typeface="Arial" panose="020B0604020202020204" pitchFamily="34" charset="0"/>
              <a:buChar char="•"/>
            </a:pPr>
            <a:r>
              <a:rPr lang="en-US" sz="2800" dirty="0"/>
              <a:t>High level </a:t>
            </a:r>
            <a:r>
              <a:rPr lang="en-US" sz="2800" b="1" dirty="0"/>
              <a:t>generic language for analytics</a:t>
            </a:r>
          </a:p>
          <a:p>
            <a:pPr marL="342900" indent="-342900">
              <a:buFont typeface="Arial" panose="020B0604020202020204" pitchFamily="34" charset="0"/>
              <a:buChar char="•"/>
            </a:pPr>
            <a:r>
              <a:rPr lang="en-US" sz="2800" b="1" dirty="0"/>
              <a:t>Enables analytics re-use and sharing </a:t>
            </a:r>
            <a:r>
              <a:rPr lang="en-US" sz="2800" dirty="0"/>
              <a:t>across orgs</a:t>
            </a:r>
          </a:p>
        </p:txBody>
      </p:sp>
      <p:pic>
        <p:nvPicPr>
          <p:cNvPr id="4" name="Picture 3">
            <a:extLst>
              <a:ext uri="{FF2B5EF4-FFF2-40B4-BE49-F238E27FC236}">
                <a16:creationId xmlns:a16="http://schemas.microsoft.com/office/drawing/2014/main" id="{552BA358-4D51-4024-BC04-8F9AF8C7B166}"/>
              </a:ext>
            </a:extLst>
          </p:cNvPr>
          <p:cNvPicPr>
            <a:picLocks noChangeAspect="1"/>
          </p:cNvPicPr>
          <p:nvPr/>
        </p:nvPicPr>
        <p:blipFill>
          <a:blip r:embed="rId3"/>
          <a:stretch>
            <a:fillRect/>
          </a:stretch>
        </p:blipFill>
        <p:spPr>
          <a:xfrm>
            <a:off x="533400" y="4346823"/>
            <a:ext cx="2354777" cy="905213"/>
          </a:xfrm>
          <a:prstGeom prst="rect">
            <a:avLst/>
          </a:prstGeom>
        </p:spPr>
      </p:pic>
      <p:pic>
        <p:nvPicPr>
          <p:cNvPr id="5" name="Picture 4">
            <a:extLst>
              <a:ext uri="{FF2B5EF4-FFF2-40B4-BE49-F238E27FC236}">
                <a16:creationId xmlns:a16="http://schemas.microsoft.com/office/drawing/2014/main" id="{71795C97-AC51-48EE-830D-353D54CEB394}"/>
              </a:ext>
            </a:extLst>
          </p:cNvPr>
          <p:cNvPicPr>
            <a:picLocks noChangeAspect="1"/>
          </p:cNvPicPr>
          <p:nvPr/>
        </p:nvPicPr>
        <p:blipFill>
          <a:blip r:embed="rId4"/>
          <a:stretch>
            <a:fillRect/>
          </a:stretch>
        </p:blipFill>
        <p:spPr>
          <a:xfrm>
            <a:off x="9380091" y="3733800"/>
            <a:ext cx="1545342" cy="467478"/>
          </a:xfrm>
          <a:prstGeom prst="rect">
            <a:avLst/>
          </a:prstGeom>
        </p:spPr>
      </p:pic>
      <p:pic>
        <p:nvPicPr>
          <p:cNvPr id="6" name="Picture 5">
            <a:extLst>
              <a:ext uri="{FF2B5EF4-FFF2-40B4-BE49-F238E27FC236}">
                <a16:creationId xmlns:a16="http://schemas.microsoft.com/office/drawing/2014/main" id="{4CEA28EA-AED0-42A4-9B1F-86D81BD56009}"/>
              </a:ext>
            </a:extLst>
          </p:cNvPr>
          <p:cNvPicPr>
            <a:picLocks noChangeAspect="1"/>
          </p:cNvPicPr>
          <p:nvPr/>
        </p:nvPicPr>
        <p:blipFill rotWithShape="1">
          <a:blip r:embed="rId5"/>
          <a:srcRect t="28947" b="28948"/>
          <a:stretch/>
        </p:blipFill>
        <p:spPr>
          <a:xfrm>
            <a:off x="9187562" y="4494629"/>
            <a:ext cx="1930400" cy="609600"/>
          </a:xfrm>
          <a:prstGeom prst="rect">
            <a:avLst/>
          </a:prstGeom>
        </p:spPr>
      </p:pic>
      <p:pic>
        <p:nvPicPr>
          <p:cNvPr id="9" name="Picture 4" descr="ttp://ptech-llc.com/wp-content/uploads/2017/05/elasticsearch-logo-1200x625.png">
            <a:extLst>
              <a:ext uri="{FF2B5EF4-FFF2-40B4-BE49-F238E27FC236}">
                <a16:creationId xmlns:a16="http://schemas.microsoft.com/office/drawing/2014/main" id="{1850C3E8-FF4D-4CEA-AE1B-CB6E79B7FA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2962" y="5326519"/>
            <a:ext cx="1871875" cy="974935"/>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A62F841F-3FD0-4F26-A5EC-DE460448EA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8200" y="3999329"/>
            <a:ext cx="2354777" cy="1600200"/>
          </a:xfrm>
          <a:prstGeom prst="rect">
            <a:avLst/>
          </a:prstGeom>
        </p:spPr>
      </p:pic>
      <p:cxnSp>
        <p:nvCxnSpPr>
          <p:cNvPr id="15" name="Straight Arrow Connector 14">
            <a:extLst>
              <a:ext uri="{FF2B5EF4-FFF2-40B4-BE49-F238E27FC236}">
                <a16:creationId xmlns:a16="http://schemas.microsoft.com/office/drawing/2014/main" id="{FBB9E778-8F13-499D-9CDE-455ABBC1173A}"/>
              </a:ext>
            </a:extLst>
          </p:cNvPr>
          <p:cNvCxnSpPr>
            <a:stCxn id="4" idx="3"/>
            <a:endCxn id="13" idx="1"/>
          </p:cNvCxnSpPr>
          <p:nvPr/>
        </p:nvCxnSpPr>
        <p:spPr>
          <a:xfrm flipV="1">
            <a:off x="2888177" y="4799429"/>
            <a:ext cx="1760023"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9E57F4E-6F47-45E7-AB0E-0DE4323194FF}"/>
              </a:ext>
            </a:extLst>
          </p:cNvPr>
          <p:cNvCxnSpPr>
            <a:cxnSpLocks/>
            <a:stCxn id="13" idx="3"/>
            <a:endCxn id="5" idx="1"/>
          </p:cNvCxnSpPr>
          <p:nvPr/>
        </p:nvCxnSpPr>
        <p:spPr>
          <a:xfrm flipV="1">
            <a:off x="7002977" y="3967539"/>
            <a:ext cx="2377114" cy="83189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63AC937-0BB0-4CFA-80DA-7508EB74691B}"/>
              </a:ext>
            </a:extLst>
          </p:cNvPr>
          <p:cNvCxnSpPr>
            <a:cxnSpLocks/>
            <a:stCxn id="13" idx="3"/>
            <a:endCxn id="6" idx="1"/>
          </p:cNvCxnSpPr>
          <p:nvPr/>
        </p:nvCxnSpPr>
        <p:spPr>
          <a:xfrm>
            <a:off x="7002977" y="4799429"/>
            <a:ext cx="218458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D408067-35BF-4506-B4FE-68E7DB0339EE}"/>
              </a:ext>
            </a:extLst>
          </p:cNvPr>
          <p:cNvCxnSpPr>
            <a:cxnSpLocks/>
            <a:stCxn id="13" idx="3"/>
            <a:endCxn id="9" idx="1"/>
          </p:cNvCxnSpPr>
          <p:nvPr/>
        </p:nvCxnSpPr>
        <p:spPr>
          <a:xfrm>
            <a:off x="7002977" y="4799429"/>
            <a:ext cx="2209985" cy="101455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0508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AABCB-BCBB-4C7F-90B1-D6EF3DAF0263}"/>
              </a:ext>
            </a:extLst>
          </p:cNvPr>
          <p:cNvSpPr>
            <a:spLocks noGrp="1"/>
          </p:cNvSpPr>
          <p:nvPr>
            <p:ph type="title"/>
          </p:nvPr>
        </p:nvSpPr>
        <p:spPr/>
        <p:txBody>
          <a:bodyPr/>
          <a:lstStyle/>
          <a:p>
            <a:r>
              <a:rPr lang="en-US" dirty="0"/>
              <a:t>Conversion of Signatures to Alert Queries</a:t>
            </a:r>
          </a:p>
        </p:txBody>
      </p:sp>
      <p:graphicFrame>
        <p:nvGraphicFramePr>
          <p:cNvPr id="4" name="Content Placeholder 3">
            <a:extLst>
              <a:ext uri="{FF2B5EF4-FFF2-40B4-BE49-F238E27FC236}">
                <a16:creationId xmlns:a16="http://schemas.microsoft.com/office/drawing/2014/main" id="{126331BD-957E-4759-9492-11BBE8ECE4E3}"/>
              </a:ext>
            </a:extLst>
          </p:cNvPr>
          <p:cNvGraphicFramePr>
            <a:graphicFrameLocks noGrp="1"/>
          </p:cNvGraphicFramePr>
          <p:nvPr>
            <p:ph idx="1"/>
          </p:nvPr>
        </p:nvGraphicFramePr>
        <p:xfrm>
          <a:off x="655320" y="1238596"/>
          <a:ext cx="10516990" cy="3979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Brace 4">
            <a:extLst>
              <a:ext uri="{FF2B5EF4-FFF2-40B4-BE49-F238E27FC236}">
                <a16:creationId xmlns:a16="http://schemas.microsoft.com/office/drawing/2014/main" id="{0938DB18-5583-4D61-8642-96DE6FE193C1}"/>
              </a:ext>
            </a:extLst>
          </p:cNvPr>
          <p:cNvSpPr/>
          <p:nvPr/>
        </p:nvSpPr>
        <p:spPr>
          <a:xfrm rot="5400000">
            <a:off x="4833857" y="4767351"/>
            <a:ext cx="324194" cy="1379912"/>
          </a:xfrm>
          <a:prstGeom prst="rightBrace">
            <a:avLst>
              <a:gd name="adj1" fmla="val 621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ight Brace 5">
            <a:extLst>
              <a:ext uri="{FF2B5EF4-FFF2-40B4-BE49-F238E27FC236}">
                <a16:creationId xmlns:a16="http://schemas.microsoft.com/office/drawing/2014/main" id="{98D226A0-C2F2-4C8D-B6F2-2410669E6E86}"/>
              </a:ext>
            </a:extLst>
          </p:cNvPr>
          <p:cNvSpPr/>
          <p:nvPr/>
        </p:nvSpPr>
        <p:spPr>
          <a:xfrm rot="5400000">
            <a:off x="6673740" y="4767351"/>
            <a:ext cx="324194" cy="1379912"/>
          </a:xfrm>
          <a:prstGeom prst="rightBrace">
            <a:avLst>
              <a:gd name="adj1" fmla="val 621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E3F5CE10-6DB5-41D2-AF8C-845350CF0B9D}"/>
              </a:ext>
            </a:extLst>
          </p:cNvPr>
          <p:cNvSpPr txBox="1"/>
          <p:nvPr/>
        </p:nvSpPr>
        <p:spPr>
          <a:xfrm>
            <a:off x="4222871" y="5669283"/>
            <a:ext cx="1463040" cy="707886"/>
          </a:xfrm>
          <a:prstGeom prst="rect">
            <a:avLst/>
          </a:prstGeom>
          <a:noFill/>
        </p:spPr>
        <p:txBody>
          <a:bodyPr wrap="square" rtlCol="0">
            <a:spAutoFit/>
          </a:bodyPr>
          <a:lstStyle/>
          <a:p>
            <a:r>
              <a:rPr lang="en-US" sz="2000" dirty="0"/>
              <a:t>Written by community</a:t>
            </a:r>
          </a:p>
        </p:txBody>
      </p:sp>
      <p:sp>
        <p:nvSpPr>
          <p:cNvPr id="8" name="TextBox 7">
            <a:extLst>
              <a:ext uri="{FF2B5EF4-FFF2-40B4-BE49-F238E27FC236}">
                <a16:creationId xmlns:a16="http://schemas.microsoft.com/office/drawing/2014/main" id="{D4A581F3-956B-47D9-B2AC-9D7B19E06F95}"/>
              </a:ext>
            </a:extLst>
          </p:cNvPr>
          <p:cNvSpPr txBox="1"/>
          <p:nvPr/>
        </p:nvSpPr>
        <p:spPr>
          <a:xfrm>
            <a:off x="6145881" y="5696995"/>
            <a:ext cx="2956560" cy="707886"/>
          </a:xfrm>
          <a:prstGeom prst="rect">
            <a:avLst/>
          </a:prstGeom>
          <a:noFill/>
        </p:spPr>
        <p:txBody>
          <a:bodyPr wrap="square" rtlCol="0">
            <a:spAutoFit/>
          </a:bodyPr>
          <a:lstStyle/>
          <a:p>
            <a:r>
              <a:rPr lang="en-US" sz="2000" dirty="0"/>
              <a:t>Mapping to your field names, written by you</a:t>
            </a:r>
          </a:p>
        </p:txBody>
      </p:sp>
      <p:sp>
        <p:nvSpPr>
          <p:cNvPr id="9" name="Arrow: Right 8">
            <a:extLst>
              <a:ext uri="{FF2B5EF4-FFF2-40B4-BE49-F238E27FC236}">
                <a16:creationId xmlns:a16="http://schemas.microsoft.com/office/drawing/2014/main" id="{738B9A83-82A7-4337-801C-F61DAE02F28D}"/>
              </a:ext>
            </a:extLst>
          </p:cNvPr>
          <p:cNvSpPr/>
          <p:nvPr/>
        </p:nvSpPr>
        <p:spPr>
          <a:xfrm>
            <a:off x="1554479" y="3167149"/>
            <a:ext cx="881148"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B2610189-9C33-4C50-817F-360ED0A6CC5C}"/>
              </a:ext>
            </a:extLst>
          </p:cNvPr>
          <p:cNvSpPr/>
          <p:nvPr/>
        </p:nvSpPr>
        <p:spPr>
          <a:xfrm>
            <a:off x="9404469" y="3155037"/>
            <a:ext cx="881149"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774C51F-BB80-4885-8E73-D66496658827}"/>
              </a:ext>
            </a:extLst>
          </p:cNvPr>
          <p:cNvSpPr txBox="1"/>
          <p:nvPr/>
        </p:nvSpPr>
        <p:spPr>
          <a:xfrm>
            <a:off x="10210803" y="3105834"/>
            <a:ext cx="1036321" cy="707886"/>
          </a:xfrm>
          <a:prstGeom prst="rect">
            <a:avLst/>
          </a:prstGeom>
          <a:noFill/>
        </p:spPr>
        <p:txBody>
          <a:bodyPr wrap="square" rtlCol="0">
            <a:spAutoFit/>
          </a:bodyPr>
          <a:lstStyle/>
          <a:p>
            <a:pPr algn="ctr"/>
            <a:r>
              <a:rPr lang="en-US" sz="2000" dirty="0"/>
              <a:t>Alert</a:t>
            </a:r>
            <a:br>
              <a:rPr lang="en-US" sz="2000" dirty="0"/>
            </a:br>
            <a:r>
              <a:rPr lang="en-US" sz="2000" dirty="0"/>
              <a:t>Engine</a:t>
            </a:r>
          </a:p>
        </p:txBody>
      </p:sp>
      <p:sp>
        <p:nvSpPr>
          <p:cNvPr id="12" name="TextBox 11">
            <a:extLst>
              <a:ext uri="{FF2B5EF4-FFF2-40B4-BE49-F238E27FC236}">
                <a16:creationId xmlns:a16="http://schemas.microsoft.com/office/drawing/2014/main" id="{62013524-AA20-4F51-AAA9-58FD3001CC6B}"/>
              </a:ext>
            </a:extLst>
          </p:cNvPr>
          <p:cNvSpPr txBox="1"/>
          <p:nvPr/>
        </p:nvSpPr>
        <p:spPr>
          <a:xfrm>
            <a:off x="432262" y="3241963"/>
            <a:ext cx="1122217" cy="369332"/>
          </a:xfrm>
          <a:prstGeom prst="rect">
            <a:avLst/>
          </a:prstGeom>
          <a:noFill/>
        </p:spPr>
        <p:txBody>
          <a:bodyPr wrap="square" rtlCol="0">
            <a:spAutoFit/>
          </a:bodyPr>
          <a:lstStyle/>
          <a:p>
            <a:pPr algn="ctr"/>
            <a:r>
              <a:rPr lang="en-US" sz="1800" dirty="0"/>
              <a:t>Analytics</a:t>
            </a:r>
            <a:endParaRPr lang="en-US" dirty="0"/>
          </a:p>
        </p:txBody>
      </p:sp>
      <p:sp>
        <p:nvSpPr>
          <p:cNvPr id="13" name="Arrow: Right 12">
            <a:extLst>
              <a:ext uri="{FF2B5EF4-FFF2-40B4-BE49-F238E27FC236}">
                <a16:creationId xmlns:a16="http://schemas.microsoft.com/office/drawing/2014/main" id="{90E688A9-9030-4FA1-B839-34B3A3671CF0}"/>
              </a:ext>
            </a:extLst>
          </p:cNvPr>
          <p:cNvSpPr/>
          <p:nvPr/>
        </p:nvSpPr>
        <p:spPr>
          <a:xfrm>
            <a:off x="9404469" y="2026913"/>
            <a:ext cx="881149"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D98284C-6C66-4A3C-9E6D-EFBF38DBAADC}"/>
              </a:ext>
            </a:extLst>
          </p:cNvPr>
          <p:cNvSpPr txBox="1"/>
          <p:nvPr/>
        </p:nvSpPr>
        <p:spPr>
          <a:xfrm>
            <a:off x="10210803" y="1977710"/>
            <a:ext cx="1036321" cy="707886"/>
          </a:xfrm>
          <a:prstGeom prst="rect">
            <a:avLst/>
          </a:prstGeom>
          <a:noFill/>
        </p:spPr>
        <p:txBody>
          <a:bodyPr wrap="square" rtlCol="0">
            <a:spAutoFit/>
          </a:bodyPr>
          <a:lstStyle/>
          <a:p>
            <a:pPr algn="ctr"/>
            <a:r>
              <a:rPr lang="en-US" sz="2000" dirty="0"/>
              <a:t>Alert</a:t>
            </a:r>
            <a:br>
              <a:rPr lang="en-US" sz="2000" dirty="0"/>
            </a:br>
            <a:r>
              <a:rPr lang="en-US" sz="2000" dirty="0"/>
              <a:t>Engine</a:t>
            </a:r>
          </a:p>
        </p:txBody>
      </p:sp>
      <p:sp>
        <p:nvSpPr>
          <p:cNvPr id="15" name="Arrow: Right 14">
            <a:extLst>
              <a:ext uri="{FF2B5EF4-FFF2-40B4-BE49-F238E27FC236}">
                <a16:creationId xmlns:a16="http://schemas.microsoft.com/office/drawing/2014/main" id="{8A60BF21-4349-4393-AF7D-B489A0C30B66}"/>
              </a:ext>
            </a:extLst>
          </p:cNvPr>
          <p:cNvSpPr/>
          <p:nvPr/>
        </p:nvSpPr>
        <p:spPr>
          <a:xfrm>
            <a:off x="9376761" y="1334191"/>
            <a:ext cx="881149"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F1AE486C-5B4C-4C22-A456-CC6F38012D5A}"/>
              </a:ext>
            </a:extLst>
          </p:cNvPr>
          <p:cNvSpPr txBox="1"/>
          <p:nvPr/>
        </p:nvSpPr>
        <p:spPr>
          <a:xfrm>
            <a:off x="10183095" y="1284988"/>
            <a:ext cx="1036321" cy="707886"/>
          </a:xfrm>
          <a:prstGeom prst="rect">
            <a:avLst/>
          </a:prstGeom>
          <a:noFill/>
        </p:spPr>
        <p:txBody>
          <a:bodyPr wrap="square" rtlCol="0">
            <a:spAutoFit/>
          </a:bodyPr>
          <a:lstStyle/>
          <a:p>
            <a:pPr algn="ctr"/>
            <a:r>
              <a:rPr lang="en-US" sz="2000" dirty="0"/>
              <a:t>Alert</a:t>
            </a:r>
            <a:br>
              <a:rPr lang="en-US" sz="2000" dirty="0"/>
            </a:br>
            <a:r>
              <a:rPr lang="en-US" sz="2000" dirty="0"/>
              <a:t>Engine</a:t>
            </a:r>
          </a:p>
        </p:txBody>
      </p:sp>
    </p:spTree>
    <p:extLst>
      <p:ext uri="{BB962C8B-B14F-4D97-AF65-F5344CB8AC3E}">
        <p14:creationId xmlns:p14="http://schemas.microsoft.com/office/powerpoint/2010/main" val="3794553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08592-A467-4E55-A0B5-818DBAC44CAE}"/>
              </a:ext>
            </a:extLst>
          </p:cNvPr>
          <p:cNvSpPr>
            <a:spLocks noGrp="1"/>
          </p:cNvSpPr>
          <p:nvPr>
            <p:ph type="title"/>
          </p:nvPr>
        </p:nvSpPr>
        <p:spPr/>
        <p:txBody>
          <a:bodyPr/>
          <a:lstStyle/>
          <a:p>
            <a:r>
              <a:rPr lang="en-US" dirty="0"/>
              <a:t>One Input – Three Outputs</a:t>
            </a:r>
          </a:p>
        </p:txBody>
      </p:sp>
      <p:sp>
        <p:nvSpPr>
          <p:cNvPr id="3" name="Content Placeholder 2">
            <a:extLst>
              <a:ext uri="{FF2B5EF4-FFF2-40B4-BE49-F238E27FC236}">
                <a16:creationId xmlns:a16="http://schemas.microsoft.com/office/drawing/2014/main" id="{07085C6B-809B-4552-B663-4B27AEEA40A0}"/>
              </a:ext>
            </a:extLst>
          </p:cNvPr>
          <p:cNvSpPr>
            <a:spLocks noGrp="1"/>
          </p:cNvSpPr>
          <p:nvPr>
            <p:ph idx="1"/>
          </p:nvPr>
        </p:nvSpPr>
        <p:spPr>
          <a:xfrm>
            <a:off x="457200" y="1219200"/>
            <a:ext cx="11353800" cy="5105400"/>
          </a:xfrm>
        </p:spPr>
        <p:txBody>
          <a:bodyPr/>
          <a:lstStyle/>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sigmac</a:t>
            </a:r>
            <a:r>
              <a:rPr lang="en-US" sz="1600" dirty="0">
                <a:latin typeface="Courier New" panose="02070309020205020404" pitchFamily="49" charset="0"/>
                <a:cs typeface="Courier New" panose="02070309020205020404" pitchFamily="49" charset="0"/>
              </a:rPr>
              <a:t> --target </a:t>
            </a:r>
            <a:r>
              <a:rPr lang="en-US" sz="1600" b="1" dirty="0" err="1">
                <a:solidFill>
                  <a:srgbClr val="FF0000"/>
                </a:solidFill>
                <a:latin typeface="Courier New" panose="02070309020205020404" pitchFamily="49" charset="0"/>
                <a:cs typeface="Courier New" panose="02070309020205020404" pitchFamily="49" charset="0"/>
              </a:rPr>
              <a:t>splunk</a:t>
            </a:r>
            <a:r>
              <a:rPr lang="en-US" sz="1600" dirty="0">
                <a:latin typeface="Courier New" panose="02070309020205020404" pitchFamily="49" charset="0"/>
                <a:cs typeface="Courier New" panose="02070309020205020404" pitchFamily="49" charset="0"/>
              </a:rPr>
              <a:t> --config ./config/</a:t>
            </a:r>
            <a:r>
              <a:rPr lang="en-US" sz="1600" dirty="0" err="1">
                <a:latin typeface="Courier New" panose="02070309020205020404" pitchFamily="49" charset="0"/>
                <a:cs typeface="Courier New" panose="02070309020205020404" pitchFamily="49" charset="0"/>
              </a:rPr>
              <a:t>splunk</a:t>
            </a:r>
            <a:r>
              <a:rPr lang="en-US" sz="1600" dirty="0">
                <a:latin typeface="Courier New" panose="02070309020205020404" pitchFamily="49" charset="0"/>
                <a:cs typeface="Courier New" panose="02070309020205020404" pitchFamily="49" charset="0"/>
              </a:rPr>
              <a:t>-windows-</a:t>
            </a:r>
            <a:r>
              <a:rPr lang="en-US" sz="1600" dirty="0" err="1">
                <a:latin typeface="Courier New" panose="02070309020205020404" pitchFamily="49" charset="0"/>
                <a:cs typeface="Courier New" panose="02070309020205020404" pitchFamily="49" charset="0"/>
              </a:rPr>
              <a:t>index.yml</a:t>
            </a:r>
            <a:r>
              <a:rPr lang="en-US" sz="1600" dirty="0">
                <a:latin typeface="Courier New" panose="02070309020205020404" pitchFamily="49" charset="0"/>
                <a:cs typeface="Courier New" panose="02070309020205020404" pitchFamily="49" charset="0"/>
              </a:rPr>
              <a:t> </a:t>
            </a:r>
            <a:r>
              <a:rPr lang="en-US" sz="1600" b="1" dirty="0" err="1">
                <a:solidFill>
                  <a:schemeClr val="accent6">
                    <a:lumMod val="75000"/>
                  </a:schemeClr>
                </a:solidFill>
                <a:latin typeface="Courier New" panose="02070309020205020404" pitchFamily="49" charset="0"/>
                <a:cs typeface="Courier New" panose="02070309020205020404" pitchFamily="49" charset="0"/>
              </a:rPr>
              <a:t>win_pass_the_hash.yml</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(index="windows" (</a:t>
            </a:r>
            <a:r>
              <a:rPr lang="en-US" sz="1600" b="1" dirty="0" err="1">
                <a:latin typeface="Courier New" panose="02070309020205020404" pitchFamily="49" charset="0"/>
                <a:cs typeface="Courier New" panose="02070309020205020404" pitchFamily="49" charset="0"/>
              </a:rPr>
              <a:t>LogonType</a:t>
            </a:r>
            <a:r>
              <a:rPr lang="en-US" sz="1600" b="1" dirty="0">
                <a:latin typeface="Courier New" panose="02070309020205020404" pitchFamily="49" charset="0"/>
                <a:cs typeface="Courier New" panose="02070309020205020404" pitchFamily="49" charset="0"/>
              </a:rPr>
              <a:t>="3" </a:t>
            </a:r>
            <a:r>
              <a:rPr lang="en-US" sz="1600" b="1" dirty="0" err="1">
                <a:latin typeface="Courier New" panose="02070309020205020404" pitchFamily="49" charset="0"/>
                <a:cs typeface="Courier New" panose="02070309020205020404" pitchFamily="49" charset="0"/>
              </a:rPr>
              <a:t>LogonProcessName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NtLmSsp</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WorkstationName</a:t>
            </a:r>
            <a:r>
              <a:rPr lang="en-US" sz="1600" b="1" dirty="0">
                <a:latin typeface="Courier New" panose="02070309020205020404" pitchFamily="49" charset="0"/>
                <a:cs typeface="Courier New" panose="02070309020205020404" pitchFamily="49" charset="0"/>
              </a:rPr>
              <a:t>="%Workstations%" </a:t>
            </a:r>
            <a:r>
              <a:rPr lang="en-US" sz="1600" b="1" dirty="0" err="1">
                <a:latin typeface="Courier New" panose="02070309020205020404" pitchFamily="49" charset="0"/>
                <a:cs typeface="Courier New" panose="02070309020205020404" pitchFamily="49" charset="0"/>
              </a:rPr>
              <a:t>ComputerName</a:t>
            </a:r>
            <a:r>
              <a:rPr lang="en-US" sz="1600" b="1" dirty="0">
                <a:latin typeface="Courier New" panose="02070309020205020404" pitchFamily="49" charset="0"/>
                <a:cs typeface="Courier New" panose="02070309020205020404" pitchFamily="49" charset="0"/>
              </a:rPr>
              <a:t>="%Workstations%" (</a:t>
            </a:r>
            <a:r>
              <a:rPr lang="en-US" sz="1600" b="1" dirty="0" err="1">
                <a:latin typeface="Courier New" panose="02070309020205020404" pitchFamily="49" charset="0"/>
                <a:cs typeface="Courier New" panose="02070309020205020404" pitchFamily="49" charset="0"/>
              </a:rPr>
              <a:t>EventCode</a:t>
            </a:r>
            <a:r>
              <a:rPr lang="en-US" sz="1600" b="1" dirty="0">
                <a:latin typeface="Courier New" panose="02070309020205020404" pitchFamily="49" charset="0"/>
                <a:cs typeface="Courier New" panose="02070309020205020404" pitchFamily="49" charset="0"/>
              </a:rPr>
              <a:t>="4624" OR </a:t>
            </a:r>
            <a:r>
              <a:rPr lang="en-US" sz="1600" b="1" dirty="0" err="1">
                <a:latin typeface="Courier New" panose="02070309020205020404" pitchFamily="49" charset="0"/>
                <a:cs typeface="Courier New" panose="02070309020205020404" pitchFamily="49" charset="0"/>
              </a:rPr>
              <a:t>EventCode</a:t>
            </a:r>
            <a:r>
              <a:rPr lang="en-US" sz="1600" b="1" dirty="0">
                <a:latin typeface="Courier New" panose="02070309020205020404" pitchFamily="49" charset="0"/>
                <a:cs typeface="Courier New" panose="02070309020205020404" pitchFamily="49" charset="0"/>
              </a:rPr>
              <a:t>="4625")) NOT (</a:t>
            </a:r>
            <a:r>
              <a:rPr lang="en-US" sz="1600" b="1" dirty="0" err="1">
                <a:latin typeface="Courier New" panose="02070309020205020404" pitchFamily="49" charset="0"/>
                <a:cs typeface="Courier New" panose="02070309020205020404" pitchFamily="49" charset="0"/>
              </a:rPr>
              <a:t>AccountName</a:t>
            </a:r>
            <a:r>
              <a:rPr lang="en-US" sz="1600" b="1" dirty="0">
                <a:latin typeface="Courier New" panose="02070309020205020404" pitchFamily="49" charset="0"/>
                <a:cs typeface="Courier New" panose="02070309020205020404" pitchFamily="49" charset="0"/>
              </a:rPr>
              <a:t>="ANONYMOUS LOGON"))</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sigmac</a:t>
            </a:r>
            <a:r>
              <a:rPr lang="en-US" sz="1600" dirty="0">
                <a:latin typeface="Courier New" panose="02070309020205020404" pitchFamily="49" charset="0"/>
                <a:cs typeface="Courier New" panose="02070309020205020404" pitchFamily="49" charset="0"/>
              </a:rPr>
              <a:t> --target </a:t>
            </a:r>
            <a:r>
              <a:rPr lang="en-US" sz="1600" b="1" dirty="0" err="1">
                <a:solidFill>
                  <a:srgbClr val="FF0000"/>
                </a:solidFill>
                <a:latin typeface="Courier New" panose="02070309020205020404" pitchFamily="49" charset="0"/>
                <a:cs typeface="Courier New" panose="02070309020205020404" pitchFamily="49" charset="0"/>
              </a:rPr>
              <a:t>qradar</a:t>
            </a:r>
            <a:r>
              <a:rPr lang="en-US" sz="1600" dirty="0">
                <a:latin typeface="Courier New" panose="02070309020205020404" pitchFamily="49" charset="0"/>
                <a:cs typeface="Courier New" panose="02070309020205020404" pitchFamily="49" charset="0"/>
              </a:rPr>
              <a:t> --config ./config/</a:t>
            </a:r>
            <a:r>
              <a:rPr lang="en-US" sz="1600" dirty="0" err="1">
                <a:latin typeface="Courier New" panose="02070309020205020404" pitchFamily="49" charset="0"/>
                <a:cs typeface="Courier New" panose="02070309020205020404" pitchFamily="49" charset="0"/>
              </a:rPr>
              <a:t>qradar.yml</a:t>
            </a:r>
            <a:r>
              <a:rPr lang="en-US" sz="1600" dirty="0">
                <a:latin typeface="Courier New" panose="02070309020205020404" pitchFamily="49" charset="0"/>
                <a:cs typeface="Courier New" panose="02070309020205020404" pitchFamily="49" charset="0"/>
              </a:rPr>
              <a:t> </a:t>
            </a:r>
            <a:r>
              <a:rPr lang="en-US" sz="1600" b="1" dirty="0" err="1">
                <a:solidFill>
                  <a:schemeClr val="accent6">
                    <a:lumMod val="75000"/>
                  </a:schemeClr>
                </a:solidFill>
                <a:latin typeface="Courier New" panose="02070309020205020404" pitchFamily="49" charset="0"/>
                <a:cs typeface="Courier New" panose="02070309020205020404" pitchFamily="49" charset="0"/>
              </a:rPr>
              <a:t>win_pass_the_hash.yml</a:t>
            </a:r>
            <a:r>
              <a:rPr lang="en-US" sz="1600" b="1" dirty="0">
                <a:solidFill>
                  <a:schemeClr val="accent6">
                    <a:lumMod val="75000"/>
                  </a:schemeClr>
                </a:solidFill>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SELECT UTF8(payload) as </a:t>
            </a:r>
            <a:r>
              <a:rPr lang="en-US" sz="1600" b="1" dirty="0" err="1">
                <a:latin typeface="Courier New" panose="02070309020205020404" pitchFamily="49" charset="0"/>
                <a:cs typeface="Courier New" panose="02070309020205020404" pitchFamily="49" charset="0"/>
              </a:rPr>
              <a:t>search_payload</a:t>
            </a:r>
            <a:r>
              <a:rPr lang="en-US" sz="1600" b="1" dirty="0">
                <a:latin typeface="Courier New" panose="02070309020205020404" pitchFamily="49" charset="0"/>
                <a:cs typeface="Courier New" panose="02070309020205020404" pitchFamily="49" charset="0"/>
              </a:rPr>
              <a:t> from events where (LOGSOURCETYPENAME(</a:t>
            </a:r>
            <a:r>
              <a:rPr lang="en-US" sz="1600" b="1" dirty="0" err="1">
                <a:latin typeface="Courier New" panose="02070309020205020404" pitchFamily="49" charset="0"/>
                <a:cs typeface="Courier New" panose="02070309020205020404" pitchFamily="49" charset="0"/>
              </a:rPr>
              <a:t>devicetype</a:t>
            </a:r>
            <a:r>
              <a:rPr lang="en-US" sz="1600" b="1" dirty="0">
                <a:latin typeface="Courier New" panose="02070309020205020404" pitchFamily="49" charset="0"/>
                <a:cs typeface="Courier New" panose="02070309020205020404" pitchFamily="49" charset="0"/>
              </a:rPr>
              <a:t>)='Microsoft Windows Security Event Log' and (</a:t>
            </a:r>
            <a:r>
              <a:rPr lang="en-US" sz="1600" b="1" dirty="0" err="1">
                <a:latin typeface="Courier New" panose="02070309020205020404" pitchFamily="49" charset="0"/>
                <a:cs typeface="Courier New" panose="02070309020205020404" pitchFamily="49" charset="0"/>
              </a:rPr>
              <a:t>LogonType</a:t>
            </a:r>
            <a:r>
              <a:rPr lang="en-US" sz="1600" b="1" dirty="0">
                <a:latin typeface="Courier New" panose="02070309020205020404" pitchFamily="49" charset="0"/>
                <a:cs typeface="Courier New" panose="02070309020205020404" pitchFamily="49" charset="0"/>
              </a:rPr>
              <a:t>='3' and </a:t>
            </a:r>
            <a:r>
              <a:rPr lang="en-US" sz="1600" b="1" dirty="0" err="1">
                <a:latin typeface="Courier New" panose="02070309020205020404" pitchFamily="49" charset="0"/>
                <a:cs typeface="Courier New" panose="02070309020205020404" pitchFamily="49" charset="0"/>
              </a:rPr>
              <a:t>LogonProcessName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NtLmSsp</a:t>
            </a:r>
            <a:r>
              <a:rPr lang="en-US" sz="1600" b="1" dirty="0">
                <a:latin typeface="Courier New" panose="02070309020205020404" pitchFamily="49" charset="0"/>
                <a:cs typeface="Courier New" panose="02070309020205020404" pitchFamily="49" charset="0"/>
              </a:rPr>
              <a:t>' and </a:t>
            </a:r>
            <a:r>
              <a:rPr lang="en-US" sz="1600" b="1" dirty="0" err="1">
                <a:latin typeface="Courier New" panose="02070309020205020404" pitchFamily="49" charset="0"/>
                <a:cs typeface="Courier New" panose="02070309020205020404" pitchFamily="49" charset="0"/>
              </a:rPr>
              <a:t>WorkstationName</a:t>
            </a:r>
            <a:r>
              <a:rPr lang="en-US" sz="1600" b="1" dirty="0">
                <a:latin typeface="Courier New" panose="02070309020205020404" pitchFamily="49" charset="0"/>
                <a:cs typeface="Courier New" panose="02070309020205020404" pitchFamily="49" charset="0"/>
              </a:rPr>
              <a:t>='%Workstations%' and </a:t>
            </a:r>
            <a:r>
              <a:rPr lang="en-US" sz="1600" b="1" dirty="0" err="1">
                <a:latin typeface="Courier New" panose="02070309020205020404" pitchFamily="49" charset="0"/>
                <a:cs typeface="Courier New" panose="02070309020205020404" pitchFamily="49" charset="0"/>
              </a:rPr>
              <a:t>ComputerName</a:t>
            </a:r>
            <a:r>
              <a:rPr lang="en-US" sz="1600" b="1" dirty="0">
                <a:latin typeface="Courier New" panose="02070309020205020404" pitchFamily="49" charset="0"/>
                <a:cs typeface="Courier New" panose="02070309020205020404" pitchFamily="49" charset="0"/>
              </a:rPr>
              <a:t>='%Workstations%' and ("Event ID Code"='4624' or "Event ID Code"='4625')) and not (</a:t>
            </a:r>
            <a:r>
              <a:rPr lang="en-US" sz="1600" b="1" dirty="0" err="1">
                <a:latin typeface="Courier New" panose="02070309020205020404" pitchFamily="49" charset="0"/>
                <a:cs typeface="Courier New" panose="02070309020205020404" pitchFamily="49" charset="0"/>
              </a:rPr>
              <a:t>AccountName</a:t>
            </a:r>
            <a:r>
              <a:rPr lang="en-US" sz="1600" b="1" dirty="0">
                <a:latin typeface="Courier New" panose="02070309020205020404" pitchFamily="49" charset="0"/>
                <a:cs typeface="Courier New" panose="02070309020205020404" pitchFamily="49" charset="0"/>
              </a:rPr>
              <a:t>='ANONYMOUS LOGON'))</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sigmac</a:t>
            </a:r>
            <a:r>
              <a:rPr lang="en-US" sz="1600" dirty="0">
                <a:latin typeface="Courier New" panose="02070309020205020404" pitchFamily="49" charset="0"/>
                <a:cs typeface="Courier New" panose="02070309020205020404" pitchFamily="49" charset="0"/>
              </a:rPr>
              <a:t> --target </a:t>
            </a:r>
            <a:r>
              <a:rPr lang="en-US" sz="1600" b="1" dirty="0">
                <a:solidFill>
                  <a:srgbClr val="FF0000"/>
                </a:solidFill>
                <a:latin typeface="Courier New" panose="02070309020205020404" pitchFamily="49" charset="0"/>
                <a:cs typeface="Courier New" panose="02070309020205020404" pitchFamily="49" charset="0"/>
              </a:rPr>
              <a:t>es-</a:t>
            </a:r>
            <a:r>
              <a:rPr lang="en-US" sz="1600" b="1" dirty="0" err="1">
                <a:solidFill>
                  <a:srgbClr val="FF0000"/>
                </a:solidFill>
                <a:latin typeface="Courier New" panose="02070309020205020404" pitchFamily="49" charset="0"/>
                <a:cs typeface="Courier New" panose="02070309020205020404" pitchFamily="49" charset="0"/>
              </a:rPr>
              <a:t>qs</a:t>
            </a:r>
            <a:r>
              <a:rPr lang="en-US" sz="1600" dirty="0">
                <a:latin typeface="Courier New" panose="02070309020205020404" pitchFamily="49" charset="0"/>
                <a:cs typeface="Courier New" panose="02070309020205020404" pitchFamily="49" charset="0"/>
              </a:rPr>
              <a:t> --config ./config/</a:t>
            </a:r>
            <a:r>
              <a:rPr lang="en-US" sz="1600" dirty="0" err="1">
                <a:latin typeface="Courier New" panose="02070309020205020404" pitchFamily="49" charset="0"/>
                <a:cs typeface="Courier New" panose="02070309020205020404" pitchFamily="49" charset="0"/>
              </a:rPr>
              <a:t>winlogbeat.yml</a:t>
            </a:r>
            <a:r>
              <a:rPr lang="en-US" sz="1600" dirty="0">
                <a:latin typeface="Courier New" panose="02070309020205020404" pitchFamily="49" charset="0"/>
                <a:cs typeface="Courier New" panose="02070309020205020404" pitchFamily="49" charset="0"/>
              </a:rPr>
              <a:t> </a:t>
            </a:r>
            <a:r>
              <a:rPr lang="en-US" sz="1600" b="1" dirty="0" err="1">
                <a:solidFill>
                  <a:schemeClr val="accent6">
                    <a:lumMod val="75000"/>
                  </a:schemeClr>
                </a:solidFill>
                <a:latin typeface="Courier New" panose="02070309020205020404" pitchFamily="49" charset="0"/>
                <a:cs typeface="Courier New" panose="02070309020205020404" pitchFamily="49" charset="0"/>
              </a:rPr>
              <a:t>win_pass_the_hash.yml</a:t>
            </a:r>
            <a:r>
              <a:rPr lang="en-US" sz="1600" b="1" dirty="0">
                <a:solidFill>
                  <a:schemeClr val="accent6">
                    <a:lumMod val="75000"/>
                  </a:schemeClr>
                </a:solidFill>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winlog.channel:"Security</a:t>
            </a:r>
            <a:r>
              <a:rPr lang="en-US" sz="1600" b="1" dirty="0">
                <a:latin typeface="Courier New" panose="02070309020205020404" pitchFamily="49" charset="0"/>
                <a:cs typeface="Courier New" panose="02070309020205020404" pitchFamily="49" charset="0"/>
              </a:rPr>
              <a:t>" AND (winlog.event_data.LogonType:"3" AND winlog.event_data.</a:t>
            </a:r>
            <a:r>
              <a:rPr lang="en-US" sz="1600" b="1" dirty="0" err="1">
                <a:latin typeface="Courier New" panose="02070309020205020404" pitchFamily="49" charset="0"/>
                <a:cs typeface="Courier New" panose="02070309020205020404" pitchFamily="49" charset="0"/>
              </a:rPr>
              <a:t>LogonProcessName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NtLmSsp</a:t>
            </a:r>
            <a:r>
              <a:rPr lang="en-US" sz="1600" b="1" dirty="0">
                <a:latin typeface="Courier New" panose="02070309020205020404" pitchFamily="49" charset="0"/>
                <a:cs typeface="Courier New" panose="02070309020205020404" pitchFamily="49" charset="0"/>
              </a:rPr>
              <a:t>" AND </a:t>
            </a:r>
            <a:r>
              <a:rPr lang="en-US" sz="1600" b="1" dirty="0" err="1">
                <a:latin typeface="Courier New" panose="02070309020205020404" pitchFamily="49" charset="0"/>
                <a:cs typeface="Courier New" panose="02070309020205020404" pitchFamily="49" charset="0"/>
              </a:rPr>
              <a:t>winlog.event_data.WorkstationName</a:t>
            </a:r>
            <a:r>
              <a:rPr lang="en-US" sz="1600" b="1" dirty="0">
                <a:latin typeface="Courier New" panose="02070309020205020404" pitchFamily="49" charset="0"/>
                <a:cs typeface="Courier New" panose="02070309020205020404" pitchFamily="49" charset="0"/>
              </a:rPr>
              <a:t>:"%Workstations%" AND </a:t>
            </a:r>
            <a:r>
              <a:rPr lang="en-US" sz="1600" b="1" dirty="0" err="1">
                <a:latin typeface="Courier New" panose="02070309020205020404" pitchFamily="49" charset="0"/>
                <a:cs typeface="Courier New" panose="02070309020205020404" pitchFamily="49" charset="0"/>
              </a:rPr>
              <a:t>winlog.ComputerName</a:t>
            </a:r>
            <a:r>
              <a:rPr lang="en-US" sz="1600" b="1" dirty="0">
                <a:latin typeface="Courier New" panose="02070309020205020404" pitchFamily="49" charset="0"/>
                <a:cs typeface="Courier New" panose="02070309020205020404" pitchFamily="49" charset="0"/>
              </a:rPr>
              <a:t>:"%Workstations%" AND (winlog.event_id:"4624" OR winlog.event_id:"4625")) AND (NOT (winlog.event_data.</a:t>
            </a:r>
            <a:r>
              <a:rPr lang="en-US" sz="1600" b="1" dirty="0" err="1">
                <a:latin typeface="Courier New" panose="02070309020205020404" pitchFamily="49" charset="0"/>
                <a:cs typeface="Courier New" panose="02070309020205020404" pitchFamily="49" charset="0"/>
              </a:rPr>
              <a:t>AccountName</a:t>
            </a:r>
            <a:r>
              <a:rPr lang="en-US" sz="1600" b="1" dirty="0">
                <a:latin typeface="Courier New" panose="02070309020205020404" pitchFamily="49" charset="0"/>
                <a:cs typeface="Courier New" panose="02070309020205020404" pitchFamily="49" charset="0"/>
              </a:rPr>
              <a:t>:"ANONYMOUS\ LOGON")))</a:t>
            </a:r>
          </a:p>
        </p:txBody>
      </p:sp>
      <p:cxnSp>
        <p:nvCxnSpPr>
          <p:cNvPr id="5" name="Straight Connector 4">
            <a:extLst>
              <a:ext uri="{FF2B5EF4-FFF2-40B4-BE49-F238E27FC236}">
                <a16:creationId xmlns:a16="http://schemas.microsoft.com/office/drawing/2014/main" id="{EE98AE9F-1601-4DDC-A46F-0F905E5532A2}"/>
              </a:ext>
            </a:extLst>
          </p:cNvPr>
          <p:cNvCxnSpPr>
            <a:cxnSpLocks/>
          </p:cNvCxnSpPr>
          <p:nvPr/>
        </p:nvCxnSpPr>
        <p:spPr>
          <a:xfrm>
            <a:off x="457200" y="2438400"/>
            <a:ext cx="112776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F3F4B48-CDDD-4972-951C-FCAC4AB8ADC6}"/>
              </a:ext>
            </a:extLst>
          </p:cNvPr>
          <p:cNvCxnSpPr>
            <a:cxnSpLocks/>
          </p:cNvCxnSpPr>
          <p:nvPr/>
        </p:nvCxnSpPr>
        <p:spPr>
          <a:xfrm>
            <a:off x="457200" y="4191000"/>
            <a:ext cx="112776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3836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186DE-BFD5-784D-8881-9BCDF1E2ED8A}"/>
              </a:ext>
            </a:extLst>
          </p:cNvPr>
          <p:cNvSpPr>
            <a:spLocks noGrp="1"/>
          </p:cNvSpPr>
          <p:nvPr>
            <p:ph type="title"/>
          </p:nvPr>
        </p:nvSpPr>
        <p:spPr/>
        <p:txBody>
          <a:bodyPr/>
          <a:lstStyle/>
          <a:p>
            <a:r>
              <a:rPr lang="en-US" dirty="0"/>
              <a:t>Sigma + MISP</a:t>
            </a:r>
          </a:p>
        </p:txBody>
      </p:sp>
      <p:sp>
        <p:nvSpPr>
          <p:cNvPr id="3" name="Subtitle 2">
            <a:extLst>
              <a:ext uri="{FF2B5EF4-FFF2-40B4-BE49-F238E27FC236}">
                <a16:creationId xmlns:a16="http://schemas.microsoft.com/office/drawing/2014/main" id="{D8516D31-7578-B644-9AED-050BC9FBFC12}"/>
              </a:ext>
            </a:extLst>
          </p:cNvPr>
          <p:cNvSpPr>
            <a:spLocks noGrp="1"/>
          </p:cNvSpPr>
          <p:nvPr>
            <p:ph idx="1"/>
          </p:nvPr>
        </p:nvSpPr>
        <p:spPr>
          <a:xfrm>
            <a:off x="482885" y="1295400"/>
            <a:ext cx="11239928" cy="4876800"/>
          </a:xfrm>
        </p:spPr>
        <p:txBody>
          <a:bodyPr/>
          <a:lstStyle/>
          <a:p>
            <a:pPr marL="457200" indent="-457200">
              <a:buFont typeface="Arial" panose="020B0604020202020204" pitchFamily="34" charset="0"/>
              <a:buChar char="•"/>
            </a:pPr>
            <a:r>
              <a:rPr lang="en-US" b="1" dirty="0"/>
              <a:t>MISP is one of the best, free Threat Intel Platforms</a:t>
            </a:r>
          </a:p>
          <a:p>
            <a:pPr marL="457200" indent="-457200">
              <a:buFont typeface="Arial" panose="020B0604020202020204" pitchFamily="34" charset="0"/>
              <a:buChar char="•"/>
            </a:pPr>
            <a:r>
              <a:rPr lang="en-US" dirty="0"/>
              <a:t>Wide usage in enterprise</a:t>
            </a:r>
          </a:p>
          <a:p>
            <a:pPr marL="860425" lvl="1" indent="-457200">
              <a:buFont typeface="Arial" panose="020B0604020202020204" pitchFamily="34" charset="0"/>
              <a:buChar char="•"/>
            </a:pPr>
            <a:r>
              <a:rPr lang="en-US" dirty="0"/>
              <a:t>Integrates well with other tools via open API</a:t>
            </a:r>
          </a:p>
          <a:p>
            <a:pPr marL="457200" indent="-457200">
              <a:buFont typeface="Arial" panose="020B0604020202020204" pitchFamily="34" charset="0"/>
              <a:buChar char="•"/>
            </a:pPr>
            <a:r>
              <a:rPr lang="en-US" dirty="0"/>
              <a:t>“Event” driven data organization</a:t>
            </a:r>
          </a:p>
          <a:p>
            <a:pPr marL="860425" lvl="1" indent="-457200">
              <a:buFont typeface="Arial" panose="020B0604020202020204" pitchFamily="34" charset="0"/>
              <a:buChar char="•"/>
            </a:pPr>
            <a:r>
              <a:rPr lang="en-US" dirty="0"/>
              <a:t>All hashes, IPs, URLs, for incident go into an "event"</a:t>
            </a:r>
          </a:p>
          <a:p>
            <a:pPr marL="457200" indent="-457200">
              <a:buFont typeface="Arial" panose="020B0604020202020204" pitchFamily="34" charset="0"/>
              <a:buChar char="•"/>
            </a:pPr>
            <a:r>
              <a:rPr lang="en-US" b="1" dirty="0"/>
              <a:t>Meant for sharing</a:t>
            </a:r>
          </a:p>
          <a:p>
            <a:pPr marL="860425" lvl="1" indent="-457200">
              <a:buFont typeface="Arial" panose="020B0604020202020204" pitchFamily="34" charset="0"/>
              <a:buChar char="•"/>
            </a:pPr>
            <a:r>
              <a:rPr lang="en-US" b="1" dirty="0"/>
              <a:t>Supports Sigma rules </a:t>
            </a:r>
            <a:r>
              <a:rPr lang="en-US" dirty="0"/>
              <a:t>as object type</a:t>
            </a:r>
          </a:p>
          <a:p>
            <a:pPr marL="457200" indent="-457200">
              <a:buFont typeface="Arial" panose="020B0604020202020204" pitchFamily="34" charset="0"/>
              <a:buChar char="•"/>
            </a:pPr>
            <a:r>
              <a:rPr lang="en-US" dirty="0"/>
              <a:t>Tool </a:t>
            </a:r>
            <a:r>
              <a:rPr lang="en-US" b="1" dirty="0"/>
              <a:t>sigma2misp</a:t>
            </a:r>
            <a:r>
              <a:rPr lang="en-US" dirty="0"/>
              <a:t> pushes rules to events</a:t>
            </a:r>
          </a:p>
          <a:p>
            <a:endParaRPr lang="en-US" dirty="0"/>
          </a:p>
        </p:txBody>
      </p:sp>
      <p:pic>
        <p:nvPicPr>
          <p:cNvPr id="4" name="Picture 3">
            <a:extLst>
              <a:ext uri="{FF2B5EF4-FFF2-40B4-BE49-F238E27FC236}">
                <a16:creationId xmlns:a16="http://schemas.microsoft.com/office/drawing/2014/main" id="{77D16B67-F320-499E-8F66-392FB7042A2D}"/>
              </a:ext>
            </a:extLst>
          </p:cNvPr>
          <p:cNvPicPr>
            <a:picLocks noChangeAspect="1"/>
          </p:cNvPicPr>
          <p:nvPr/>
        </p:nvPicPr>
        <p:blipFill rotWithShape="1">
          <a:blip r:embed="rId2"/>
          <a:srcRect t="23661"/>
          <a:stretch/>
        </p:blipFill>
        <p:spPr>
          <a:xfrm>
            <a:off x="9060873" y="4041038"/>
            <a:ext cx="2791690" cy="2131162"/>
          </a:xfrm>
          <a:prstGeom prst="rect">
            <a:avLst/>
          </a:prstGeom>
        </p:spPr>
      </p:pic>
    </p:spTree>
    <p:extLst>
      <p:ext uri="{BB962C8B-B14F-4D97-AF65-F5344CB8AC3E}">
        <p14:creationId xmlns:p14="http://schemas.microsoft.com/office/powerpoint/2010/main" val="210408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lstStyle/>
          <a:p>
            <a:pPr algn="ctr"/>
            <a:endParaRPr lang="en-US" dirty="0"/>
          </a:p>
          <a:p>
            <a:pPr algn="ctr"/>
            <a:r>
              <a:rPr lang="en-US" dirty="0"/>
              <a:t>A copy of this talk is available at:</a:t>
            </a:r>
            <a:br>
              <a:rPr lang="en-US" dirty="0"/>
            </a:br>
            <a:r>
              <a:rPr lang="en-US" dirty="0">
                <a:hlinkClick r:id="rId3"/>
              </a:rPr>
              <a:t>https://github.com/HASecuritySolutions/presentations</a:t>
            </a:r>
            <a:endParaRPr lang="en-US" dirty="0"/>
          </a:p>
          <a:p>
            <a:pPr algn="ctr"/>
            <a:endParaRPr lang="en-US" b="1" dirty="0"/>
          </a:p>
          <a:p>
            <a:pPr algn="ctr"/>
            <a:r>
              <a:rPr lang="en-US" b="1" dirty="0"/>
              <a:t>More free stuff</a:t>
            </a:r>
            <a:r>
              <a:rPr lang="en-US" dirty="0"/>
              <a:t>:  </a:t>
            </a:r>
            <a:r>
              <a:rPr lang="en-US" dirty="0">
                <a:hlinkClick r:id="rId4"/>
              </a:rPr>
              <a:t>https://github.com/HASecuritySolutions</a:t>
            </a:r>
            <a:br>
              <a:rPr lang="en-US" dirty="0"/>
            </a:br>
            <a:br>
              <a:rPr lang="en-US" dirty="0"/>
            </a:br>
            <a:endParaRPr lang="en-US" dirty="0"/>
          </a:p>
          <a:p>
            <a:pPr marL="860425" lvl="1" indent="-457200" algn="ctr">
              <a:buFont typeface="Arial" panose="020B0604020202020204" pitchFamily="34" charset="0"/>
              <a:buChar char="•"/>
            </a:pPr>
            <a:endParaRPr lang="en-US" dirty="0"/>
          </a:p>
        </p:txBody>
      </p:sp>
    </p:spTree>
    <p:extLst>
      <p:ext uri="{BB962C8B-B14F-4D97-AF65-F5344CB8AC3E}">
        <p14:creationId xmlns:p14="http://schemas.microsoft.com/office/powerpoint/2010/main" val="2566788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7E709-39E6-49EA-A9B4-82EEC8BB3FF0}"/>
              </a:ext>
            </a:extLst>
          </p:cNvPr>
          <p:cNvSpPr>
            <a:spLocks noGrp="1"/>
          </p:cNvSpPr>
          <p:nvPr>
            <p:ph type="title"/>
          </p:nvPr>
        </p:nvSpPr>
        <p:spPr/>
        <p:txBody>
          <a:bodyPr/>
          <a:lstStyle/>
          <a:p>
            <a:r>
              <a:rPr lang="en-US" dirty="0"/>
              <a:t>Imagine a world…</a:t>
            </a:r>
          </a:p>
        </p:txBody>
      </p:sp>
      <p:sp>
        <p:nvSpPr>
          <p:cNvPr id="3" name="Content Placeholder 2">
            <a:extLst>
              <a:ext uri="{FF2B5EF4-FFF2-40B4-BE49-F238E27FC236}">
                <a16:creationId xmlns:a16="http://schemas.microsoft.com/office/drawing/2014/main" id="{ECDEFE5E-A1D8-438F-B6C9-AA7654C8F4C8}"/>
              </a:ext>
            </a:extLst>
          </p:cNvPr>
          <p:cNvSpPr>
            <a:spLocks noGrp="1"/>
          </p:cNvSpPr>
          <p:nvPr>
            <p:ph sz="half" idx="1"/>
          </p:nvPr>
        </p:nvSpPr>
        <p:spPr>
          <a:xfrm>
            <a:off x="655320" y="1295400"/>
            <a:ext cx="6300284" cy="4807823"/>
          </a:xfrm>
        </p:spPr>
        <p:txBody>
          <a:bodyPr/>
          <a:lstStyle/>
          <a:p>
            <a:pPr marL="457200" indent="-457200">
              <a:buFont typeface="Arial" panose="020B0604020202020204" pitchFamily="34" charset="0"/>
              <a:buChar char="•"/>
            </a:pPr>
            <a:r>
              <a:rPr lang="en-US" sz="2400" dirty="0"/>
              <a:t>Where intelligence </a:t>
            </a:r>
            <a:r>
              <a:rPr lang="en-US" sz="2400" b="1" dirty="0"/>
              <a:t>reports come with Sigma rules </a:t>
            </a:r>
          </a:p>
          <a:p>
            <a:pPr marL="457200" indent="-457200">
              <a:buFont typeface="Arial" panose="020B0604020202020204" pitchFamily="34" charset="0"/>
              <a:buChar char="•"/>
            </a:pPr>
            <a:r>
              <a:rPr lang="en-US" sz="2400" b="1" dirty="0"/>
              <a:t>Don't have to write the analytics</a:t>
            </a:r>
            <a:r>
              <a:rPr lang="en-US" sz="2400" dirty="0"/>
              <a:t> </a:t>
            </a:r>
          </a:p>
          <a:p>
            <a:pPr marL="457200" indent="-457200">
              <a:buFont typeface="Arial" panose="020B0604020202020204" pitchFamily="34" charset="0"/>
              <a:buChar char="•"/>
            </a:pPr>
            <a:r>
              <a:rPr lang="en-US" sz="2400" b="1" dirty="0"/>
              <a:t>Don't even have to transcribe them</a:t>
            </a:r>
          </a:p>
          <a:p>
            <a:pPr marL="860425" lvl="1" indent="-457200">
              <a:buFont typeface="Arial" panose="020B0604020202020204" pitchFamily="34" charset="0"/>
              <a:buChar char="•"/>
            </a:pPr>
            <a:r>
              <a:rPr lang="en-US" sz="2400" dirty="0"/>
              <a:t>They came to you through MISP!</a:t>
            </a:r>
          </a:p>
          <a:p>
            <a:pPr marL="457200" indent="-457200">
              <a:buFont typeface="Arial" panose="020B0604020202020204" pitchFamily="34" charset="0"/>
              <a:buChar char="•"/>
            </a:pPr>
            <a:r>
              <a:rPr lang="en-US" sz="2400" b="1" dirty="0"/>
              <a:t>Analytics automatically appear in Threat Intel Platform </a:t>
            </a:r>
          </a:p>
          <a:p>
            <a:pPr marL="860425" lvl="1" indent="-457200">
              <a:buFont typeface="Arial" panose="020B0604020202020204" pitchFamily="34" charset="0"/>
              <a:buChar char="•"/>
            </a:pPr>
            <a:r>
              <a:rPr lang="en-US" sz="2400" dirty="0"/>
              <a:t>Already associated with threat actors</a:t>
            </a:r>
          </a:p>
          <a:p>
            <a:pPr marL="860425" lvl="1" indent="-457200">
              <a:buFont typeface="Arial" panose="020B0604020202020204" pitchFamily="34" charset="0"/>
              <a:buChar char="•"/>
            </a:pPr>
            <a:r>
              <a:rPr lang="en-US" sz="2400" dirty="0"/>
              <a:t>Supporting IOCs included</a:t>
            </a:r>
          </a:p>
          <a:p>
            <a:pPr marL="457200" indent="-457200">
              <a:buFont typeface="Arial" panose="020B0604020202020204" pitchFamily="34" charset="0"/>
              <a:buChar char="•"/>
            </a:pPr>
            <a:r>
              <a:rPr lang="en-US" sz="2400" dirty="0"/>
              <a:t>Simply convert the rules you want!</a:t>
            </a:r>
          </a:p>
        </p:txBody>
      </p:sp>
      <p:pic>
        <p:nvPicPr>
          <p:cNvPr id="8" name="Picture 7">
            <a:extLst>
              <a:ext uri="{FF2B5EF4-FFF2-40B4-BE49-F238E27FC236}">
                <a16:creationId xmlns:a16="http://schemas.microsoft.com/office/drawing/2014/main" id="{7E69E052-2EBC-45BD-84BF-EADFED8DA835}"/>
              </a:ext>
            </a:extLst>
          </p:cNvPr>
          <p:cNvPicPr>
            <a:picLocks noChangeAspect="1"/>
          </p:cNvPicPr>
          <p:nvPr/>
        </p:nvPicPr>
        <p:blipFill rotWithShape="1">
          <a:blip r:embed="rId2"/>
          <a:srcRect t="23661"/>
          <a:stretch/>
        </p:blipFill>
        <p:spPr>
          <a:xfrm>
            <a:off x="9012383" y="1906017"/>
            <a:ext cx="863138" cy="658915"/>
          </a:xfrm>
          <a:prstGeom prst="rect">
            <a:avLst/>
          </a:prstGeom>
        </p:spPr>
      </p:pic>
      <p:pic>
        <p:nvPicPr>
          <p:cNvPr id="9" name="Picture 8">
            <a:extLst>
              <a:ext uri="{FF2B5EF4-FFF2-40B4-BE49-F238E27FC236}">
                <a16:creationId xmlns:a16="http://schemas.microsoft.com/office/drawing/2014/main" id="{E870514A-4958-461E-B1CD-3D4F5DA8A481}"/>
              </a:ext>
            </a:extLst>
          </p:cNvPr>
          <p:cNvPicPr>
            <a:picLocks noChangeAspect="1"/>
          </p:cNvPicPr>
          <p:nvPr/>
        </p:nvPicPr>
        <p:blipFill rotWithShape="1">
          <a:blip r:embed="rId2"/>
          <a:srcRect t="23661"/>
          <a:stretch/>
        </p:blipFill>
        <p:spPr>
          <a:xfrm>
            <a:off x="7621387" y="3425684"/>
            <a:ext cx="863138" cy="658915"/>
          </a:xfrm>
          <a:prstGeom prst="rect">
            <a:avLst/>
          </a:prstGeom>
        </p:spPr>
      </p:pic>
      <p:pic>
        <p:nvPicPr>
          <p:cNvPr id="10" name="Picture 9">
            <a:extLst>
              <a:ext uri="{FF2B5EF4-FFF2-40B4-BE49-F238E27FC236}">
                <a16:creationId xmlns:a16="http://schemas.microsoft.com/office/drawing/2014/main" id="{145379A2-E66F-4134-BA04-14399D72B9C6}"/>
              </a:ext>
            </a:extLst>
          </p:cNvPr>
          <p:cNvPicPr>
            <a:picLocks noChangeAspect="1"/>
          </p:cNvPicPr>
          <p:nvPr/>
        </p:nvPicPr>
        <p:blipFill rotWithShape="1">
          <a:blip r:embed="rId2"/>
          <a:srcRect t="23661"/>
          <a:stretch/>
        </p:blipFill>
        <p:spPr>
          <a:xfrm>
            <a:off x="10403380" y="3425684"/>
            <a:ext cx="863138" cy="658915"/>
          </a:xfrm>
          <a:prstGeom prst="rect">
            <a:avLst/>
          </a:prstGeom>
        </p:spPr>
      </p:pic>
      <p:pic>
        <p:nvPicPr>
          <p:cNvPr id="11" name="Picture 10">
            <a:extLst>
              <a:ext uri="{FF2B5EF4-FFF2-40B4-BE49-F238E27FC236}">
                <a16:creationId xmlns:a16="http://schemas.microsoft.com/office/drawing/2014/main" id="{CDC7112E-E590-4D9B-AE7D-8FBEFF8DA257}"/>
              </a:ext>
            </a:extLst>
          </p:cNvPr>
          <p:cNvPicPr>
            <a:picLocks noChangeAspect="1"/>
          </p:cNvPicPr>
          <p:nvPr/>
        </p:nvPicPr>
        <p:blipFill rotWithShape="1">
          <a:blip r:embed="rId2"/>
          <a:srcRect t="23661"/>
          <a:stretch/>
        </p:blipFill>
        <p:spPr>
          <a:xfrm>
            <a:off x="9012383" y="4885413"/>
            <a:ext cx="863138" cy="658915"/>
          </a:xfrm>
          <a:prstGeom prst="rect">
            <a:avLst/>
          </a:prstGeom>
        </p:spPr>
      </p:pic>
      <p:cxnSp>
        <p:nvCxnSpPr>
          <p:cNvPr id="15" name="Straight Arrow Connector 14">
            <a:extLst>
              <a:ext uri="{FF2B5EF4-FFF2-40B4-BE49-F238E27FC236}">
                <a16:creationId xmlns:a16="http://schemas.microsoft.com/office/drawing/2014/main" id="{CCAE5E65-2362-43E4-BF92-EB0C8C8CA94D}"/>
              </a:ext>
            </a:extLst>
          </p:cNvPr>
          <p:cNvCxnSpPr>
            <a:stCxn id="9" idx="0"/>
            <a:endCxn id="8" idx="1"/>
          </p:cNvCxnSpPr>
          <p:nvPr/>
        </p:nvCxnSpPr>
        <p:spPr>
          <a:xfrm flipV="1">
            <a:off x="8052956" y="2235475"/>
            <a:ext cx="959427" cy="119020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71A585-9735-49CC-899C-8E4CE3F99462}"/>
              </a:ext>
            </a:extLst>
          </p:cNvPr>
          <p:cNvCxnSpPr>
            <a:cxnSpLocks/>
            <a:stCxn id="9" idx="2"/>
            <a:endCxn id="11" idx="1"/>
          </p:cNvCxnSpPr>
          <p:nvPr/>
        </p:nvCxnSpPr>
        <p:spPr>
          <a:xfrm>
            <a:off x="8052956" y="4084599"/>
            <a:ext cx="959427" cy="113027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039A7B0-6A32-44D0-AC6E-CF26228A58FF}"/>
              </a:ext>
            </a:extLst>
          </p:cNvPr>
          <p:cNvCxnSpPr>
            <a:cxnSpLocks/>
            <a:stCxn id="10" idx="2"/>
            <a:endCxn id="11" idx="3"/>
          </p:cNvCxnSpPr>
          <p:nvPr/>
        </p:nvCxnSpPr>
        <p:spPr>
          <a:xfrm flipH="1">
            <a:off x="9875521" y="4084599"/>
            <a:ext cx="959428" cy="113027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095CA5-48BD-43B3-85AC-E1BE6FDCE1A5}"/>
              </a:ext>
            </a:extLst>
          </p:cNvPr>
          <p:cNvCxnSpPr>
            <a:cxnSpLocks/>
            <a:stCxn id="8" idx="3"/>
            <a:endCxn id="10" idx="0"/>
          </p:cNvCxnSpPr>
          <p:nvPr/>
        </p:nvCxnSpPr>
        <p:spPr>
          <a:xfrm>
            <a:off x="9875521" y="2235475"/>
            <a:ext cx="959428" cy="119020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1C50650-D264-424A-9FAA-618B9011E8B6}"/>
              </a:ext>
            </a:extLst>
          </p:cNvPr>
          <p:cNvCxnSpPr>
            <a:cxnSpLocks/>
            <a:stCxn id="9" idx="3"/>
            <a:endCxn id="10" idx="1"/>
          </p:cNvCxnSpPr>
          <p:nvPr/>
        </p:nvCxnSpPr>
        <p:spPr>
          <a:xfrm>
            <a:off x="8484525" y="3755142"/>
            <a:ext cx="1918855"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A2D74F-21BA-46FE-A7B7-77ECD1434415}"/>
              </a:ext>
            </a:extLst>
          </p:cNvPr>
          <p:cNvCxnSpPr>
            <a:cxnSpLocks/>
            <a:stCxn id="11" idx="0"/>
            <a:endCxn id="8" idx="2"/>
          </p:cNvCxnSpPr>
          <p:nvPr/>
        </p:nvCxnSpPr>
        <p:spPr>
          <a:xfrm flipV="1">
            <a:off x="9443952" y="2564932"/>
            <a:ext cx="0" cy="232048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Building">
            <a:extLst>
              <a:ext uri="{FF2B5EF4-FFF2-40B4-BE49-F238E27FC236}">
                <a16:creationId xmlns:a16="http://schemas.microsoft.com/office/drawing/2014/main" id="{9168F9D1-5598-4E7B-B1EF-A720DD63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62807" y="3419799"/>
            <a:ext cx="585121" cy="585121"/>
          </a:xfrm>
          <a:prstGeom prst="rect">
            <a:avLst/>
          </a:prstGeom>
        </p:spPr>
      </p:pic>
      <p:pic>
        <p:nvPicPr>
          <p:cNvPr id="19" name="Graphic 18" descr="Factory">
            <a:extLst>
              <a:ext uri="{FF2B5EF4-FFF2-40B4-BE49-F238E27FC236}">
                <a16:creationId xmlns:a16="http://schemas.microsoft.com/office/drawing/2014/main" id="{AB735190-DC77-48E4-9EE4-EE8F5CEFF1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9977" y="3419799"/>
            <a:ext cx="585121" cy="585121"/>
          </a:xfrm>
          <a:prstGeom prst="rect">
            <a:avLst/>
          </a:prstGeom>
        </p:spPr>
      </p:pic>
      <p:pic>
        <p:nvPicPr>
          <p:cNvPr id="22" name="Graphic 21" descr="Bank">
            <a:extLst>
              <a:ext uri="{FF2B5EF4-FFF2-40B4-BE49-F238E27FC236}">
                <a16:creationId xmlns:a16="http://schemas.microsoft.com/office/drawing/2014/main" id="{BD4FEDAD-30AD-4232-BA03-4B7D0B1303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1391" y="1313672"/>
            <a:ext cx="585121" cy="585121"/>
          </a:xfrm>
          <a:prstGeom prst="rect">
            <a:avLst/>
          </a:prstGeom>
        </p:spPr>
      </p:pic>
      <p:pic>
        <p:nvPicPr>
          <p:cNvPr id="25" name="Graphic 24" descr="Store">
            <a:extLst>
              <a:ext uri="{FF2B5EF4-FFF2-40B4-BE49-F238E27FC236}">
                <a16:creationId xmlns:a16="http://schemas.microsoft.com/office/drawing/2014/main" id="{736A6040-E889-467A-A153-2F905A3FE0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51391" y="5678211"/>
            <a:ext cx="585121" cy="585121"/>
          </a:xfrm>
          <a:prstGeom prst="rect">
            <a:avLst/>
          </a:prstGeom>
        </p:spPr>
      </p:pic>
    </p:spTree>
    <p:extLst>
      <p:ext uri="{BB962C8B-B14F-4D97-AF65-F5344CB8AC3E}">
        <p14:creationId xmlns:p14="http://schemas.microsoft.com/office/powerpoint/2010/main" val="1781549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A8F9-9110-45D8-9224-C82119FADA1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7C90124-1A3D-4604-A5CA-1820DB682ADA}"/>
              </a:ext>
            </a:extLst>
          </p:cNvPr>
          <p:cNvSpPr>
            <a:spLocks noGrp="1"/>
          </p:cNvSpPr>
          <p:nvPr>
            <p:ph idx="1"/>
          </p:nvPr>
        </p:nvSpPr>
        <p:spPr/>
        <p:txBody>
          <a:bodyPr/>
          <a:lstStyle/>
          <a:p>
            <a:r>
              <a:rPr lang="en-US" dirty="0"/>
              <a:t>Is your SIEM doing everything for you that it can? </a:t>
            </a:r>
          </a:p>
          <a:p>
            <a:r>
              <a:rPr lang="en-US" dirty="0"/>
              <a:t>Remember…</a:t>
            </a:r>
          </a:p>
          <a:p>
            <a:pPr marL="457200" indent="-457200">
              <a:buFont typeface="Wingdings" panose="05000000000000000000" pitchFamily="2" charset="2"/>
              <a:buChar char="ü"/>
            </a:pPr>
            <a:r>
              <a:rPr lang="en-US" b="1" dirty="0"/>
              <a:t>A - Automation</a:t>
            </a:r>
          </a:p>
          <a:p>
            <a:pPr marL="457200" indent="-457200">
              <a:buFont typeface="Wingdings" panose="05000000000000000000" pitchFamily="2" charset="2"/>
              <a:buChar char="ü"/>
            </a:pPr>
            <a:r>
              <a:rPr lang="en-US" b="1" dirty="0"/>
              <a:t>E - Enrichment</a:t>
            </a:r>
          </a:p>
          <a:p>
            <a:pPr marL="457200" indent="-457200">
              <a:buFont typeface="Wingdings" panose="05000000000000000000" pitchFamily="2" charset="2"/>
              <a:buChar char="ü"/>
            </a:pPr>
            <a:r>
              <a:rPr lang="en-US" b="1" dirty="0"/>
              <a:t>I - Identify</a:t>
            </a:r>
          </a:p>
          <a:p>
            <a:pPr marL="457200" indent="-457200">
              <a:buFont typeface="Wingdings" panose="05000000000000000000" pitchFamily="2" charset="2"/>
              <a:buChar char="ü"/>
            </a:pPr>
            <a:r>
              <a:rPr lang="en-US" b="1" dirty="0"/>
              <a:t>O - Orchestration</a:t>
            </a:r>
          </a:p>
          <a:p>
            <a:pPr marL="457200" indent="-457200">
              <a:buFont typeface="Wingdings" panose="05000000000000000000" pitchFamily="2" charset="2"/>
              <a:buChar char="ü"/>
            </a:pPr>
            <a:r>
              <a:rPr lang="en-US" b="1" dirty="0"/>
              <a:t>U - Universalize</a:t>
            </a:r>
          </a:p>
          <a:p>
            <a:r>
              <a:rPr lang="en-US" dirty="0"/>
              <a:t>Which are all enabled by </a:t>
            </a:r>
            <a:r>
              <a:rPr lang="en-US" b="1" dirty="0"/>
              <a:t>Y</a:t>
            </a:r>
            <a:r>
              <a:rPr lang="en-US" dirty="0"/>
              <a:t> ---&gt; </a:t>
            </a:r>
            <a:r>
              <a:rPr lang="en-US" b="1" dirty="0"/>
              <a:t>You</a:t>
            </a:r>
          </a:p>
          <a:p>
            <a:endParaRPr lang="en-US" dirty="0"/>
          </a:p>
        </p:txBody>
      </p:sp>
    </p:spTree>
    <p:extLst>
      <p:ext uri="{BB962C8B-B14F-4D97-AF65-F5344CB8AC3E}">
        <p14:creationId xmlns:p14="http://schemas.microsoft.com/office/powerpoint/2010/main" val="3555408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building&#10;&#10;Description automatically generated">
            <a:extLst>
              <a:ext uri="{FF2B5EF4-FFF2-40B4-BE49-F238E27FC236}">
                <a16:creationId xmlns:a16="http://schemas.microsoft.com/office/drawing/2014/main" id="{7D3AACE2-83F7-8C41-972F-911FB6CA5EFD}"/>
              </a:ext>
            </a:extLst>
          </p:cNvPr>
          <p:cNvPicPr>
            <a:picLocks noChangeAspect="1"/>
          </p:cNvPicPr>
          <p:nvPr/>
        </p:nvPicPr>
        <p:blipFill>
          <a:blip r:embed="rId2"/>
          <a:stretch>
            <a:fillRect/>
          </a:stretch>
        </p:blipFill>
        <p:spPr>
          <a:xfrm>
            <a:off x="-1" y="8467"/>
            <a:ext cx="12207089" cy="6849533"/>
          </a:xfrm>
          <a:prstGeom prst="rect">
            <a:avLst/>
          </a:prstGeom>
        </p:spPr>
      </p:pic>
    </p:spTree>
    <p:extLst>
      <p:ext uri="{BB962C8B-B14F-4D97-AF65-F5344CB8AC3E}">
        <p14:creationId xmlns:p14="http://schemas.microsoft.com/office/powerpoint/2010/main" val="351363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72F9E7-EDA4-4133-9BAA-1C388D455258}"/>
              </a:ext>
            </a:extLst>
          </p:cNvPr>
          <p:cNvSpPr>
            <a:spLocks noGrp="1"/>
          </p:cNvSpPr>
          <p:nvPr>
            <p:ph type="title"/>
          </p:nvPr>
        </p:nvSpPr>
        <p:spPr/>
        <p:txBody>
          <a:bodyPr/>
          <a:lstStyle/>
          <a:p>
            <a:r>
              <a:rPr lang="en-US" dirty="0"/>
              <a:t>Untapped Potential</a:t>
            </a:r>
          </a:p>
        </p:txBody>
      </p:sp>
      <p:sp>
        <p:nvSpPr>
          <p:cNvPr id="6" name="Content Placeholder 5">
            <a:extLst>
              <a:ext uri="{FF2B5EF4-FFF2-40B4-BE49-F238E27FC236}">
                <a16:creationId xmlns:a16="http://schemas.microsoft.com/office/drawing/2014/main" id="{08BB7521-7DA3-4F2C-94BF-17B71FE1392D}"/>
              </a:ext>
            </a:extLst>
          </p:cNvPr>
          <p:cNvSpPr>
            <a:spLocks noGrp="1"/>
          </p:cNvSpPr>
          <p:nvPr>
            <p:ph idx="1"/>
          </p:nvPr>
        </p:nvSpPr>
        <p:spPr/>
        <p:txBody>
          <a:bodyPr/>
          <a:lstStyle/>
          <a:p>
            <a:r>
              <a:rPr lang="en-US" dirty="0"/>
              <a:t>Writing without vowels may still be understandable</a:t>
            </a:r>
          </a:p>
          <a:p>
            <a:pPr marL="457200" indent="-457200">
              <a:buFont typeface="Arial" panose="020B0604020202020204" pitchFamily="34" charset="0"/>
              <a:buChar char="•"/>
            </a:pPr>
            <a:r>
              <a:rPr lang="en-US" dirty="0"/>
              <a:t>But it is widely inefficient. Same true for SOC/SIEM</a:t>
            </a:r>
          </a:p>
          <a:p>
            <a:pPr marL="457200" indent="-457200">
              <a:buFont typeface="Wingdings" panose="05000000000000000000" pitchFamily="2" charset="2"/>
              <a:buChar char="ü"/>
            </a:pPr>
            <a:r>
              <a:rPr lang="en-US" b="1" dirty="0"/>
              <a:t>A - Automation</a:t>
            </a:r>
          </a:p>
          <a:p>
            <a:pPr marL="457200" indent="-457200">
              <a:buFont typeface="Wingdings" panose="05000000000000000000" pitchFamily="2" charset="2"/>
              <a:buChar char="ü"/>
            </a:pPr>
            <a:r>
              <a:rPr lang="en-US" b="1" dirty="0"/>
              <a:t>E - Enrichment</a:t>
            </a:r>
          </a:p>
          <a:p>
            <a:pPr marL="457200" indent="-457200">
              <a:buFont typeface="Wingdings" panose="05000000000000000000" pitchFamily="2" charset="2"/>
              <a:buChar char="ü"/>
            </a:pPr>
            <a:r>
              <a:rPr lang="en-US" b="1" dirty="0"/>
              <a:t>I - Identify</a:t>
            </a:r>
          </a:p>
          <a:p>
            <a:pPr marL="457200" indent="-457200">
              <a:buFont typeface="Wingdings" panose="05000000000000000000" pitchFamily="2" charset="2"/>
              <a:buChar char="ü"/>
            </a:pPr>
            <a:r>
              <a:rPr lang="en-US" b="1" dirty="0"/>
              <a:t>O - Orchestration</a:t>
            </a:r>
          </a:p>
          <a:p>
            <a:pPr marL="457200" indent="-457200">
              <a:buFont typeface="Wingdings" panose="05000000000000000000" pitchFamily="2" charset="2"/>
              <a:buChar char="ü"/>
            </a:pPr>
            <a:r>
              <a:rPr lang="en-US" b="1" dirty="0"/>
              <a:t>U - Universalize</a:t>
            </a:r>
          </a:p>
          <a:p>
            <a:r>
              <a:rPr lang="en-US" dirty="0"/>
              <a:t>Which are all enabled by </a:t>
            </a:r>
            <a:r>
              <a:rPr lang="en-US" b="1" dirty="0"/>
              <a:t>Y</a:t>
            </a:r>
            <a:r>
              <a:rPr lang="en-US" dirty="0"/>
              <a:t> ---&gt; </a:t>
            </a:r>
            <a:r>
              <a:rPr lang="en-US" b="1" dirty="0"/>
              <a:t>You</a:t>
            </a:r>
          </a:p>
        </p:txBody>
      </p:sp>
    </p:spTree>
    <p:extLst>
      <p:ext uri="{BB962C8B-B14F-4D97-AF65-F5344CB8AC3E}">
        <p14:creationId xmlns:p14="http://schemas.microsoft.com/office/powerpoint/2010/main" val="1600631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5A7D9-22CB-4C76-86F3-6641F6DAEC62}"/>
              </a:ext>
            </a:extLst>
          </p:cNvPr>
          <p:cNvSpPr>
            <a:spLocks noGrp="1"/>
          </p:cNvSpPr>
          <p:nvPr>
            <p:ph type="title"/>
          </p:nvPr>
        </p:nvSpPr>
        <p:spPr/>
        <p:txBody>
          <a:bodyPr/>
          <a:lstStyle/>
          <a:p>
            <a:r>
              <a:rPr lang="en-US" dirty="0"/>
              <a:t>A is for</a:t>
            </a:r>
          </a:p>
        </p:txBody>
      </p:sp>
      <p:sp>
        <p:nvSpPr>
          <p:cNvPr id="5" name="Content Placeholder 4">
            <a:extLst>
              <a:ext uri="{FF2B5EF4-FFF2-40B4-BE49-F238E27FC236}">
                <a16:creationId xmlns:a16="http://schemas.microsoft.com/office/drawing/2014/main" id="{C6B068D8-07F8-46FF-89FD-22C92BA522B0}"/>
              </a:ext>
            </a:extLst>
          </p:cNvPr>
          <p:cNvSpPr>
            <a:spLocks noGrp="1"/>
          </p:cNvSpPr>
          <p:nvPr>
            <p:ph idx="1"/>
          </p:nvPr>
        </p:nvSpPr>
        <p:spPr/>
        <p:txBody>
          <a:bodyPr/>
          <a:lstStyle/>
          <a:p>
            <a:pPr algn="ctr"/>
            <a:endParaRPr lang="en-US" sz="6000" dirty="0"/>
          </a:p>
          <a:p>
            <a:pPr algn="ctr"/>
            <a:r>
              <a:rPr lang="en-US" sz="6000" dirty="0"/>
              <a:t>Automation</a:t>
            </a:r>
          </a:p>
        </p:txBody>
      </p:sp>
      <p:pic>
        <p:nvPicPr>
          <p:cNvPr id="7" name="Picture 6" descr="A close up of a device&#10;&#10;Description automatically generated">
            <a:extLst>
              <a:ext uri="{FF2B5EF4-FFF2-40B4-BE49-F238E27FC236}">
                <a16:creationId xmlns:a16="http://schemas.microsoft.com/office/drawing/2014/main" id="{D7F780D4-8A77-4916-8354-E8D3B862EEC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29200" y="3276600"/>
            <a:ext cx="2362200" cy="2804838"/>
          </a:xfrm>
          <a:prstGeom prst="rect">
            <a:avLst/>
          </a:prstGeom>
        </p:spPr>
      </p:pic>
    </p:spTree>
    <p:extLst>
      <p:ext uri="{BB962C8B-B14F-4D97-AF65-F5344CB8AC3E}">
        <p14:creationId xmlns:p14="http://schemas.microsoft.com/office/powerpoint/2010/main" val="2955073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NXLog AutoConfig</a:t>
            </a:r>
          </a:p>
        </p:txBody>
      </p:sp>
      <p:sp>
        <p:nvSpPr>
          <p:cNvPr id="6" name="Content Placeholder 5"/>
          <p:cNvSpPr>
            <a:spLocks noGrp="1"/>
          </p:cNvSpPr>
          <p:nvPr>
            <p:ph idx="1"/>
          </p:nvPr>
        </p:nvSpPr>
        <p:spPr/>
        <p:txBody>
          <a:bodyPr/>
          <a:lstStyle/>
          <a:p>
            <a:r>
              <a:rPr lang="en-US" dirty="0"/>
              <a:t>Created to overcome log agent deficiencies and as a functional proof of concept:</a:t>
            </a:r>
          </a:p>
          <a:p>
            <a:pPr algn="ctr"/>
            <a:r>
              <a:rPr lang="en-US" dirty="0">
                <a:hlinkClick r:id="rId3"/>
              </a:rPr>
              <a:t>https://github.com/SMAPPER/NXLog-AutoConfig</a:t>
            </a:r>
            <a:endParaRPr lang="en-US" dirty="0"/>
          </a:p>
          <a:p>
            <a:r>
              <a:rPr lang="en-US" dirty="0"/>
              <a:t>Checks systems each day looking for components (IIS, etc.)</a:t>
            </a:r>
          </a:p>
          <a:p>
            <a:pPr marL="457200" indent="-457200">
              <a:buFont typeface="Arial" panose="020B0604020202020204" pitchFamily="34" charset="0"/>
              <a:buChar char="•"/>
            </a:pPr>
            <a:r>
              <a:rPr lang="en-US" dirty="0"/>
              <a:t>If found, automatically configures for consistency</a:t>
            </a:r>
          </a:p>
          <a:p>
            <a:pPr marL="914400" lvl="1" indent="-457200">
              <a:buFont typeface="Arial" panose="020B0604020202020204" pitchFamily="34" charset="0"/>
              <a:buChar char="•"/>
            </a:pPr>
            <a:r>
              <a:rPr lang="en-US" dirty="0"/>
              <a:t>Or initial configuration…</a:t>
            </a:r>
          </a:p>
          <a:p>
            <a:pPr marL="457200" indent="-457200">
              <a:buFont typeface="Arial" panose="020B0604020202020204" pitchFamily="34" charset="0"/>
              <a:buChar char="•"/>
            </a:pPr>
            <a:r>
              <a:rPr lang="en-US" dirty="0"/>
              <a:t>Then, sets up an agent to start shipping logs</a:t>
            </a:r>
          </a:p>
          <a:p>
            <a:r>
              <a:rPr lang="en-US" dirty="0"/>
              <a:t>Largest deployment maintained &gt; 12 K systems</a:t>
            </a:r>
          </a:p>
        </p:txBody>
      </p:sp>
    </p:spTree>
    <p:extLst>
      <p:ext uri="{BB962C8B-B14F-4D97-AF65-F5344CB8AC3E}">
        <p14:creationId xmlns:p14="http://schemas.microsoft.com/office/powerpoint/2010/main" val="1438265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Custom Logging with PowerShell</a:t>
            </a:r>
          </a:p>
        </p:txBody>
      </p:sp>
      <p:sp>
        <p:nvSpPr>
          <p:cNvPr id="6" name="Content Placeholder 5"/>
          <p:cNvSpPr>
            <a:spLocks noGrp="1"/>
          </p:cNvSpPr>
          <p:nvPr>
            <p:ph idx="1"/>
          </p:nvPr>
        </p:nvSpPr>
        <p:spPr>
          <a:xfrm>
            <a:off x="655320" y="1219200"/>
            <a:ext cx="10881360" cy="4876800"/>
          </a:xfrm>
        </p:spPr>
        <p:txBody>
          <a:bodyPr/>
          <a:lstStyle/>
          <a:p>
            <a:r>
              <a:rPr lang="en-US" sz="2800" dirty="0"/>
              <a:t>PowerShell makes writing custom logs easy!</a:t>
            </a:r>
          </a:p>
          <a:p>
            <a:pPr marL="457200" indent="-457200">
              <a:buFont typeface="Arial" panose="020B0604020202020204" pitchFamily="34" charset="0"/>
              <a:buChar char="•"/>
            </a:pPr>
            <a:r>
              <a:rPr lang="en-US" sz="2800" dirty="0"/>
              <a:t>Create new log sources</a:t>
            </a:r>
          </a:p>
          <a:p>
            <a:pPr marL="457200" indent="-457200">
              <a:buFont typeface="Arial" panose="020B0604020202020204" pitchFamily="34" charset="0"/>
              <a:buChar char="•"/>
            </a:pPr>
            <a:r>
              <a:rPr lang="en-US" sz="2800" dirty="0"/>
              <a:t>Push logs to custom Windows event channel</a:t>
            </a:r>
          </a:p>
          <a:p>
            <a:r>
              <a:rPr lang="en-US" sz="2400" dirty="0"/>
              <a:t>Example: Want to log Autoruns items?</a:t>
            </a:r>
          </a:p>
          <a:p>
            <a:r>
              <a:rPr lang="en-US" sz="1800" dirty="0">
                <a:solidFill>
                  <a:schemeClr val="bg1"/>
                </a:solidFill>
                <a:highlight>
                  <a:srgbClr val="000080"/>
                </a:highlight>
                <a:latin typeface="Courier New" panose="02070309020205020404" pitchFamily="49" charset="0"/>
                <a:cs typeface="Courier New" panose="02070309020205020404" pitchFamily="49" charset="0"/>
              </a:rPr>
              <a:t>PS &gt; </a:t>
            </a:r>
            <a:r>
              <a:rPr lang="en-US" sz="1800" b="1" dirty="0">
                <a:solidFill>
                  <a:srgbClr val="FFFF00"/>
                </a:solidFill>
                <a:highlight>
                  <a:srgbClr val="000080"/>
                </a:highlight>
                <a:latin typeface="Courier New" panose="02070309020205020404" pitchFamily="49" charset="0"/>
                <a:cs typeface="Courier New" panose="02070309020205020404" pitchFamily="49" charset="0"/>
              </a:rPr>
              <a:t>New-EventLog</a:t>
            </a:r>
            <a:r>
              <a:rPr lang="en-US" sz="1800" dirty="0">
                <a:solidFill>
                  <a:schemeClr val="bg1"/>
                </a:solidFill>
                <a:highlight>
                  <a:srgbClr val="000080"/>
                </a:highlight>
                <a:latin typeface="Courier New" panose="02070309020205020404" pitchFamily="49" charset="0"/>
                <a:cs typeface="Courier New" panose="02070309020205020404" pitchFamily="49" charset="0"/>
              </a:rPr>
              <a:t> -LogName </a:t>
            </a:r>
            <a:r>
              <a:rPr lang="en-US" sz="1800" dirty="0">
                <a:solidFill>
                  <a:srgbClr val="92D050"/>
                </a:solidFill>
                <a:highlight>
                  <a:srgbClr val="000080"/>
                </a:highlight>
                <a:latin typeface="Courier New" panose="02070309020205020404" pitchFamily="49" charset="0"/>
                <a:cs typeface="Courier New" panose="02070309020205020404" pitchFamily="49" charset="0"/>
              </a:rPr>
              <a:t>"My-Autoruns" </a:t>
            </a:r>
            <a:r>
              <a:rPr lang="en-US" sz="1800" dirty="0">
                <a:solidFill>
                  <a:schemeClr val="bg1"/>
                </a:solidFill>
                <a:highlight>
                  <a:srgbClr val="000080"/>
                </a:highlight>
                <a:latin typeface="Courier New" panose="02070309020205020404" pitchFamily="49" charset="0"/>
                <a:cs typeface="Courier New" panose="02070309020205020404" pitchFamily="49" charset="0"/>
              </a:rPr>
              <a:t>-Source </a:t>
            </a:r>
            <a:r>
              <a:rPr lang="en-US" sz="1800" dirty="0">
                <a:solidFill>
                  <a:srgbClr val="92D050"/>
                </a:solidFill>
                <a:highlight>
                  <a:srgbClr val="000080"/>
                </a:highlight>
                <a:latin typeface="Courier New" panose="02070309020205020404" pitchFamily="49" charset="0"/>
                <a:cs typeface="Courier New" panose="02070309020205020404" pitchFamily="49" charset="0"/>
              </a:rPr>
              <a:t>"Autoruns"</a:t>
            </a:r>
          </a:p>
          <a:p>
            <a:r>
              <a:rPr lang="en-US" sz="1800" dirty="0">
                <a:solidFill>
                  <a:schemeClr val="bg1"/>
                </a:solidFill>
                <a:highlight>
                  <a:srgbClr val="000080"/>
                </a:highlight>
                <a:latin typeface="Courier New" panose="02070309020205020404" pitchFamily="49" charset="0"/>
                <a:cs typeface="Courier New" panose="02070309020205020404" pitchFamily="49" charset="0"/>
              </a:rPr>
              <a:t>PS &gt; autorunsc.exe –c  &gt; autoruns_out.csv </a:t>
            </a:r>
          </a:p>
          <a:p>
            <a:r>
              <a:rPr lang="en-US" sz="1800" dirty="0">
                <a:solidFill>
                  <a:schemeClr val="bg1"/>
                </a:solidFill>
                <a:highlight>
                  <a:srgbClr val="000080"/>
                </a:highlight>
                <a:latin typeface="Courier New" panose="02070309020205020404" pitchFamily="49" charset="0"/>
                <a:cs typeface="Courier New" panose="02070309020205020404" pitchFamily="49" charset="0"/>
              </a:rPr>
              <a:t>PS &gt; </a:t>
            </a:r>
            <a:r>
              <a:rPr lang="en-US" sz="1800" dirty="0">
                <a:solidFill>
                  <a:srgbClr val="66FF33"/>
                </a:solidFill>
                <a:highlight>
                  <a:srgbClr val="000080"/>
                </a:highlight>
                <a:latin typeface="Courier New" panose="02070309020205020404" pitchFamily="49" charset="0"/>
                <a:cs typeface="Courier New" panose="02070309020205020404" pitchFamily="49" charset="0"/>
              </a:rPr>
              <a:t>$items </a:t>
            </a:r>
            <a:r>
              <a:rPr lang="en-US" sz="1800" dirty="0">
                <a:solidFill>
                  <a:schemeClr val="bg1"/>
                </a:solidFill>
                <a:highlight>
                  <a:srgbClr val="000080"/>
                </a:highlight>
                <a:latin typeface="Courier New" panose="02070309020205020404" pitchFamily="49" charset="0"/>
                <a:cs typeface="Courier New" panose="02070309020205020404" pitchFamily="49" charset="0"/>
              </a:rPr>
              <a:t>= </a:t>
            </a:r>
            <a:r>
              <a:rPr lang="en-US" sz="1800" b="1" dirty="0">
                <a:solidFill>
                  <a:srgbClr val="FFFF00"/>
                </a:solidFill>
                <a:highlight>
                  <a:srgbClr val="000080"/>
                </a:highlight>
                <a:latin typeface="Courier New" panose="02070309020205020404" pitchFamily="49" charset="0"/>
                <a:cs typeface="Courier New" panose="02070309020205020404" pitchFamily="49" charset="0"/>
              </a:rPr>
              <a:t>Import-Csv</a:t>
            </a:r>
            <a:r>
              <a:rPr lang="en-US" sz="1800" dirty="0">
                <a:solidFill>
                  <a:schemeClr val="bg1"/>
                </a:solidFill>
                <a:highlight>
                  <a:srgbClr val="000080"/>
                </a:highlight>
                <a:latin typeface="Courier New" panose="02070309020205020404" pitchFamily="49" charset="0"/>
                <a:cs typeface="Courier New" panose="02070309020205020404" pitchFamily="49" charset="0"/>
              </a:rPr>
              <a:t> -Header </a:t>
            </a:r>
            <a:r>
              <a:rPr lang="en-US" sz="1800" dirty="0">
                <a:solidFill>
                  <a:schemeClr val="accent6">
                    <a:lumMod val="60000"/>
                    <a:lumOff val="40000"/>
                  </a:schemeClr>
                </a:solidFill>
                <a:highlight>
                  <a:srgbClr val="000080"/>
                </a:highlight>
                <a:latin typeface="Courier New" panose="02070309020205020404" pitchFamily="49" charset="0"/>
                <a:cs typeface="Courier New" panose="02070309020205020404" pitchFamily="49" charset="0"/>
              </a:rPr>
              <a:t>"Time","Entry Location","Entry","Enabled","Category","Profile","Description","Company","Image Path","Version","Launch String" </a:t>
            </a:r>
            <a:r>
              <a:rPr lang="en-US" sz="1800" dirty="0">
                <a:solidFill>
                  <a:schemeClr val="bg1"/>
                </a:solidFill>
                <a:highlight>
                  <a:srgbClr val="000080"/>
                </a:highlight>
                <a:latin typeface="Courier New" panose="02070309020205020404" pitchFamily="49" charset="0"/>
                <a:cs typeface="Courier New" panose="02070309020205020404" pitchFamily="49" charset="0"/>
              </a:rPr>
              <a:t>.\autoruns_out.csv</a:t>
            </a:r>
          </a:p>
          <a:p>
            <a:r>
              <a:rPr lang="en-US" sz="1800" dirty="0">
                <a:solidFill>
                  <a:schemeClr val="bg1"/>
                </a:solidFill>
                <a:highlight>
                  <a:srgbClr val="000080"/>
                </a:highlight>
                <a:latin typeface="Courier New" panose="02070309020205020404" pitchFamily="49" charset="0"/>
                <a:cs typeface="Courier New" panose="02070309020205020404" pitchFamily="49" charset="0"/>
              </a:rPr>
              <a:t>PS &gt; </a:t>
            </a:r>
            <a:r>
              <a:rPr lang="en-US" sz="1800" dirty="0">
                <a:solidFill>
                  <a:srgbClr val="66FF33"/>
                </a:solidFill>
                <a:highlight>
                  <a:srgbClr val="000080"/>
                </a:highlight>
                <a:latin typeface="Courier New" panose="02070309020205020404" pitchFamily="49" charset="0"/>
                <a:cs typeface="Courier New" panose="02070309020205020404" pitchFamily="49" charset="0"/>
              </a:rPr>
              <a:t>$items </a:t>
            </a:r>
            <a:r>
              <a:rPr lang="en-US" sz="1800" dirty="0">
                <a:solidFill>
                  <a:schemeClr val="bg1"/>
                </a:solidFill>
                <a:highlight>
                  <a:srgbClr val="000080"/>
                </a:highlight>
                <a:latin typeface="Courier New" panose="02070309020205020404" pitchFamily="49" charset="0"/>
                <a:cs typeface="Courier New" panose="02070309020205020404" pitchFamily="49" charset="0"/>
              </a:rPr>
              <a:t>| </a:t>
            </a:r>
            <a:r>
              <a:rPr lang="en-US" sz="1800" dirty="0">
                <a:solidFill>
                  <a:srgbClr val="FFFF00"/>
                </a:solidFill>
                <a:highlight>
                  <a:srgbClr val="000080"/>
                </a:highlight>
                <a:latin typeface="Courier New" panose="02070309020205020404" pitchFamily="49" charset="0"/>
                <a:cs typeface="Courier New" panose="02070309020205020404" pitchFamily="49" charset="0"/>
              </a:rPr>
              <a:t>ForEach-Object</a:t>
            </a:r>
            <a:r>
              <a:rPr lang="en-US" sz="1800" dirty="0">
                <a:solidFill>
                  <a:schemeClr val="bg1"/>
                </a:solidFill>
                <a:highlight>
                  <a:srgbClr val="000080"/>
                </a:highlight>
                <a:latin typeface="Courier New" panose="02070309020205020404" pitchFamily="49" charset="0"/>
                <a:cs typeface="Courier New" panose="02070309020205020404" pitchFamily="49" charset="0"/>
              </a:rPr>
              <a:t> {</a:t>
            </a:r>
            <a:r>
              <a:rPr lang="en-US" sz="1800" b="1" dirty="0">
                <a:solidFill>
                  <a:srgbClr val="FFFF00"/>
                </a:solidFill>
                <a:highlight>
                  <a:srgbClr val="000080"/>
                </a:highlight>
                <a:latin typeface="Courier New" panose="02070309020205020404" pitchFamily="49" charset="0"/>
                <a:cs typeface="Courier New" panose="02070309020205020404" pitchFamily="49" charset="0"/>
              </a:rPr>
              <a:t>Write-EventLog</a:t>
            </a:r>
            <a:r>
              <a:rPr lang="en-US" sz="1800" b="1" dirty="0">
                <a:solidFill>
                  <a:schemeClr val="bg1"/>
                </a:solidFill>
                <a:highlight>
                  <a:srgbClr val="000080"/>
                </a:highlight>
                <a:latin typeface="Courier New" panose="02070309020205020404" pitchFamily="49" charset="0"/>
                <a:cs typeface="Courier New" panose="02070309020205020404" pitchFamily="49" charset="0"/>
              </a:rPr>
              <a:t> </a:t>
            </a:r>
            <a:r>
              <a:rPr lang="en-US" sz="1800" dirty="0">
                <a:solidFill>
                  <a:schemeClr val="bg1"/>
                </a:solidFill>
                <a:highlight>
                  <a:srgbClr val="000080"/>
                </a:highlight>
                <a:latin typeface="Courier New" panose="02070309020205020404" pitchFamily="49" charset="0"/>
                <a:cs typeface="Courier New" panose="02070309020205020404" pitchFamily="49" charset="0"/>
              </a:rPr>
              <a:t>-LogName </a:t>
            </a:r>
            <a:r>
              <a:rPr lang="en-US" sz="1800" dirty="0">
                <a:solidFill>
                  <a:srgbClr val="92D050"/>
                </a:solidFill>
                <a:highlight>
                  <a:srgbClr val="000080"/>
                </a:highlight>
                <a:latin typeface="Courier New" panose="02070309020205020404" pitchFamily="49" charset="0"/>
                <a:cs typeface="Courier New" panose="02070309020205020404" pitchFamily="49" charset="0"/>
              </a:rPr>
              <a:t>"my-autoruns" </a:t>
            </a:r>
            <a:r>
              <a:rPr lang="en-US" sz="1800" dirty="0">
                <a:solidFill>
                  <a:schemeClr val="bg1"/>
                </a:solidFill>
                <a:highlight>
                  <a:srgbClr val="000080"/>
                </a:highlight>
                <a:latin typeface="Courier New" panose="02070309020205020404" pitchFamily="49" charset="0"/>
                <a:cs typeface="Courier New" panose="02070309020205020404" pitchFamily="49" charset="0"/>
              </a:rPr>
              <a:t>-source </a:t>
            </a:r>
            <a:r>
              <a:rPr lang="en-US" sz="1800" dirty="0">
                <a:solidFill>
                  <a:srgbClr val="92D050"/>
                </a:solidFill>
                <a:highlight>
                  <a:srgbClr val="000080"/>
                </a:highlight>
                <a:latin typeface="Courier New" panose="02070309020205020404" pitchFamily="49" charset="0"/>
                <a:cs typeface="Courier New" panose="02070309020205020404" pitchFamily="49" charset="0"/>
              </a:rPr>
              <a:t>"Autoruns" </a:t>
            </a:r>
            <a:r>
              <a:rPr lang="en-US" sz="1800" dirty="0">
                <a:solidFill>
                  <a:schemeClr val="bg1"/>
                </a:solidFill>
                <a:highlight>
                  <a:srgbClr val="000080"/>
                </a:highlight>
                <a:latin typeface="Courier New" panose="02070309020205020404" pitchFamily="49" charset="0"/>
                <a:cs typeface="Courier New" panose="02070309020205020404" pitchFamily="49" charset="0"/>
              </a:rPr>
              <a:t>-EventId 1 -EntryType Information -Message </a:t>
            </a:r>
            <a:r>
              <a:rPr lang="en-US" sz="1800" dirty="0">
                <a:solidFill>
                  <a:srgbClr val="92D050"/>
                </a:solidFill>
                <a:highlight>
                  <a:srgbClr val="000080"/>
                </a:highlight>
                <a:latin typeface="Courier New" panose="02070309020205020404" pitchFamily="49" charset="0"/>
                <a:cs typeface="Courier New" panose="02070309020205020404" pitchFamily="49" charset="0"/>
              </a:rPr>
              <a:t>$_</a:t>
            </a:r>
            <a:r>
              <a:rPr lang="en-US" sz="1800" dirty="0">
                <a:solidFill>
                  <a:schemeClr val="bg1"/>
                </a:solidFill>
                <a:highlight>
                  <a:srgbClr val="000080"/>
                </a:highlight>
                <a:latin typeface="Courier New" panose="02070309020205020404" pitchFamily="49" charset="0"/>
                <a:cs typeface="Courier New" panose="02070309020205020404" pitchFamily="49" charset="0"/>
              </a:rPr>
              <a:t>}</a:t>
            </a:r>
          </a:p>
          <a:p>
            <a:r>
              <a:rPr lang="en-US" sz="2800" dirty="0"/>
              <a:t>Premade script from Palantir: http://sec450.com/autorunstoevt</a:t>
            </a:r>
          </a:p>
        </p:txBody>
      </p:sp>
    </p:spTree>
    <p:extLst>
      <p:ext uri="{BB962C8B-B14F-4D97-AF65-F5344CB8AC3E}">
        <p14:creationId xmlns:p14="http://schemas.microsoft.com/office/powerpoint/2010/main" val="313937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662D6-015F-4152-BB71-D4A54217D882}"/>
              </a:ext>
            </a:extLst>
          </p:cNvPr>
          <p:cNvSpPr>
            <a:spLocks noGrp="1"/>
          </p:cNvSpPr>
          <p:nvPr>
            <p:ph type="title"/>
          </p:nvPr>
        </p:nvSpPr>
        <p:spPr/>
        <p:txBody>
          <a:bodyPr/>
          <a:lstStyle/>
          <a:p>
            <a:r>
              <a:rPr lang="en-US" dirty="0"/>
              <a:t>Autoruns in Windows Event Log</a:t>
            </a:r>
          </a:p>
        </p:txBody>
      </p:sp>
      <p:pic>
        <p:nvPicPr>
          <p:cNvPr id="4" name="Content Placeholder 3">
            <a:extLst>
              <a:ext uri="{FF2B5EF4-FFF2-40B4-BE49-F238E27FC236}">
                <a16:creationId xmlns:a16="http://schemas.microsoft.com/office/drawing/2014/main" id="{8A561A56-84A3-4EBA-8001-CFBDA9188D8F}"/>
              </a:ext>
            </a:extLst>
          </p:cNvPr>
          <p:cNvPicPr>
            <a:picLocks noGrp="1" noChangeAspect="1"/>
          </p:cNvPicPr>
          <p:nvPr>
            <p:ph idx="1"/>
          </p:nvPr>
        </p:nvPicPr>
        <p:blipFill>
          <a:blip r:embed="rId2"/>
          <a:stretch>
            <a:fillRect/>
          </a:stretch>
        </p:blipFill>
        <p:spPr>
          <a:xfrm>
            <a:off x="1505866" y="1229710"/>
            <a:ext cx="9180268" cy="5005598"/>
          </a:xfrm>
          <a:prstGeom prst="rect">
            <a:avLst/>
          </a:prstGeom>
          <a:ln>
            <a:solidFill>
              <a:schemeClr val="tx1"/>
            </a:solidFill>
          </a:ln>
        </p:spPr>
      </p:pic>
    </p:spTree>
    <p:extLst>
      <p:ext uri="{BB962C8B-B14F-4D97-AF65-F5344CB8AC3E}">
        <p14:creationId xmlns:p14="http://schemas.microsoft.com/office/powerpoint/2010/main" val="792423681"/>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BDCE8736-7128-F547-B11E-B4F9435B61AC}"/>
    </a:ext>
  </a:extLst>
</a:theme>
</file>

<file path=ppt/theme/theme2.xml><?xml version="1.0" encoding="utf-8"?>
<a:theme xmlns:a="http://schemas.openxmlformats.org/drawingml/2006/main" name="Basic Layout Pag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Sec511_1_2014_0823.thmx</Template>
  <TotalTime>0</TotalTime>
  <Words>2041</Words>
  <Application>Microsoft Office PowerPoint</Application>
  <PresentationFormat>Widescreen</PresentationFormat>
  <Paragraphs>338</Paragraphs>
  <Slides>42</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Cambria</vt:lpstr>
      <vt:lpstr>Courier New</vt:lpstr>
      <vt:lpstr>Georgia</vt:lpstr>
      <vt:lpstr>Gill Sans MT</vt:lpstr>
      <vt:lpstr>Tahoma</vt:lpstr>
      <vt:lpstr>Times New Roman</vt:lpstr>
      <vt:lpstr>Wingdings</vt:lpstr>
      <vt:lpstr>Title Page</vt:lpstr>
      <vt:lpstr>Basic Layout Pages</vt:lpstr>
      <vt:lpstr>PowerPoint Presentation</vt:lpstr>
      <vt:lpstr>PowerPoint Presentation</vt:lpstr>
      <vt:lpstr>About Us</vt:lpstr>
      <vt:lpstr>Welcome!</vt:lpstr>
      <vt:lpstr>Untapped Potential</vt:lpstr>
      <vt:lpstr>A is for</vt:lpstr>
      <vt:lpstr>NXLog AutoConfig</vt:lpstr>
      <vt:lpstr>Custom Logging with PowerShell</vt:lpstr>
      <vt:lpstr>Autoruns in Windows Event Log</vt:lpstr>
      <vt:lpstr>Make a New Log</vt:lpstr>
      <vt:lpstr>E is for…</vt:lpstr>
      <vt:lpstr>Enrichment Example</vt:lpstr>
      <vt:lpstr>Domain Parsing</vt:lpstr>
      <vt:lpstr>github.com/HASecuritySolutions/tld_pattern_calculator</vt:lpstr>
      <vt:lpstr>Detection Based on TLD</vt:lpstr>
      <vt:lpstr>Detection Based on Subdomain</vt:lpstr>
      <vt:lpstr>Spear Phishing Link</vt:lpstr>
      <vt:lpstr>freq_server.py</vt:lpstr>
      <vt:lpstr>Top1M Filtering</vt:lpstr>
      <vt:lpstr>Enrichment via SIEM auto-correlation</vt:lpstr>
      <vt:lpstr>Dynamic DNS Domains</vt:lpstr>
      <vt:lpstr>Autonomous System Numbers (ASN)</vt:lpstr>
      <vt:lpstr>I is for</vt:lpstr>
      <vt:lpstr>Identify All the Things</vt:lpstr>
      <vt:lpstr>One Good Rule</vt:lpstr>
      <vt:lpstr>MITRE ATT&amp;CK1</vt:lpstr>
      <vt:lpstr>MITRE ATT&amp;CK Matrix</vt:lpstr>
      <vt:lpstr>Other Repositories</vt:lpstr>
      <vt:lpstr>O is for…</vt:lpstr>
      <vt:lpstr>SOAR + SIEM + SOC = Magic</vt:lpstr>
      <vt:lpstr>Automation and Orchestration Use Case Categories</vt:lpstr>
      <vt:lpstr>Orchestration</vt:lpstr>
      <vt:lpstr>Give Your SIEM a Hand with SOAR</vt:lpstr>
      <vt:lpstr>U is for…</vt:lpstr>
      <vt:lpstr>Universalize</vt:lpstr>
      <vt:lpstr>Sigma</vt:lpstr>
      <vt:lpstr>Conversion of Signatures to Alert Queries</vt:lpstr>
      <vt:lpstr>One Input – Three Outputs</vt:lpstr>
      <vt:lpstr>Sigma + MISP</vt:lpstr>
      <vt:lpstr>Imagine a world…</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SEC555 - The Industry's First SIEM Neutral Training Course</dc:title>
  <dc:subject/>
  <dc:creator/>
  <cp:keywords>555</cp:keywords>
  <dc:description/>
  <cp:lastModifiedBy/>
  <cp:revision>1</cp:revision>
  <dcterms:created xsi:type="dcterms:W3CDTF">2016-12-19T16:03:23Z</dcterms:created>
  <dcterms:modified xsi:type="dcterms:W3CDTF">2019-10-24T14:13:17Z</dcterms:modified>
  <cp:category>Security</cp:category>
</cp:coreProperties>
</file>